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3" r:id="rId3"/>
  </p:sldMasterIdLst>
  <p:notesMasterIdLst>
    <p:notesMasterId r:id="rId75"/>
  </p:notesMasterIdLst>
  <p:sldIdLst>
    <p:sldId id="302" r:id="rId4"/>
    <p:sldId id="324" r:id="rId5"/>
    <p:sldId id="330" r:id="rId6"/>
    <p:sldId id="258" r:id="rId7"/>
    <p:sldId id="393" r:id="rId8"/>
    <p:sldId id="493" r:id="rId9"/>
    <p:sldId id="488" r:id="rId10"/>
    <p:sldId id="506" r:id="rId11"/>
    <p:sldId id="494" r:id="rId12"/>
    <p:sldId id="495" r:id="rId13"/>
    <p:sldId id="496" r:id="rId14"/>
    <p:sldId id="328" r:id="rId15"/>
    <p:sldId id="266" r:id="rId16"/>
    <p:sldId id="259" r:id="rId17"/>
    <p:sldId id="260" r:id="rId18"/>
    <p:sldId id="331" r:id="rId19"/>
    <p:sldId id="332" r:id="rId20"/>
    <p:sldId id="333" r:id="rId21"/>
    <p:sldId id="334" r:id="rId22"/>
    <p:sldId id="335" r:id="rId23"/>
    <p:sldId id="336" r:id="rId24"/>
    <p:sldId id="337" r:id="rId25"/>
    <p:sldId id="338" r:id="rId26"/>
    <p:sldId id="339" r:id="rId27"/>
    <p:sldId id="368" r:id="rId28"/>
    <p:sldId id="497" r:id="rId29"/>
    <p:sldId id="369" r:id="rId30"/>
    <p:sldId id="370" r:id="rId31"/>
    <p:sldId id="371" r:id="rId32"/>
    <p:sldId id="372" r:id="rId33"/>
    <p:sldId id="373" r:id="rId34"/>
    <p:sldId id="340" r:id="rId35"/>
    <p:sldId id="341" r:id="rId36"/>
    <p:sldId id="342" r:id="rId37"/>
    <p:sldId id="343" r:id="rId38"/>
    <p:sldId id="346" r:id="rId39"/>
    <p:sldId id="503" r:id="rId40"/>
    <p:sldId id="498" r:id="rId41"/>
    <p:sldId id="499" r:id="rId42"/>
    <p:sldId id="344" r:id="rId43"/>
    <p:sldId id="500" r:id="rId44"/>
    <p:sldId id="347" r:id="rId45"/>
    <p:sldId id="501" r:id="rId46"/>
    <p:sldId id="502" r:id="rId47"/>
    <p:sldId id="348" r:id="rId48"/>
    <p:sldId id="504" r:id="rId49"/>
    <p:sldId id="349" r:id="rId50"/>
    <p:sldId id="350" r:id="rId51"/>
    <p:sldId id="351" r:id="rId52"/>
    <p:sldId id="352" r:id="rId53"/>
    <p:sldId id="353" r:id="rId54"/>
    <p:sldId id="354" r:id="rId55"/>
    <p:sldId id="355" r:id="rId56"/>
    <p:sldId id="505" r:id="rId57"/>
    <p:sldId id="359" r:id="rId58"/>
    <p:sldId id="360" r:id="rId59"/>
    <p:sldId id="356" r:id="rId60"/>
    <p:sldId id="357" r:id="rId61"/>
    <p:sldId id="358" r:id="rId62"/>
    <p:sldId id="361" r:id="rId63"/>
    <p:sldId id="362" r:id="rId64"/>
    <p:sldId id="363" r:id="rId65"/>
    <p:sldId id="366" r:id="rId66"/>
    <p:sldId id="367" r:id="rId67"/>
    <p:sldId id="364" r:id="rId68"/>
    <p:sldId id="365" r:id="rId69"/>
    <p:sldId id="374" r:id="rId70"/>
    <p:sldId id="270" r:id="rId71"/>
    <p:sldId id="269" r:id="rId72"/>
    <p:sldId id="268" r:id="rId73"/>
    <p:sldId id="271" r:id="rId74"/>
  </p:sldIdLst>
  <p:sldSz cx="9144000" cy="6858000" type="screen4x3"/>
  <p:notesSz cx="9144000" cy="6858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914616-1C3A-EA44-BAFB-1840F9445A0C}" v="25" dt="2024-01-07T22:39:00.31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7" autoAdjust="0"/>
    <p:restoredTop sz="95755" autoAdjust="0"/>
  </p:normalViewPr>
  <p:slideViewPr>
    <p:cSldViewPr>
      <p:cViewPr varScale="1">
        <p:scale>
          <a:sx n="81" d="100"/>
          <a:sy n="81" d="100"/>
        </p:scale>
        <p:origin x="162"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microsoft.com/office/2015/10/relationships/revisionInfo" Target="revisionInfo.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gs" Target="tags/tag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Gorada" userId="c73cddd3-c4f4-431f-bbda-899bc0d56d95" providerId="ADAL" clId="{38914616-1C3A-EA44-BAFB-1840F9445A0C}"/>
    <pc:docChg chg="undo custSel addSld delSld modSld sldOrd">
      <pc:chgData name="Mohamed Gorada" userId="c73cddd3-c4f4-431f-bbda-899bc0d56d95" providerId="ADAL" clId="{38914616-1C3A-EA44-BAFB-1840F9445A0C}" dt="2024-01-07T22:39:04.001" v="217" actId="14100"/>
      <pc:docMkLst>
        <pc:docMk/>
      </pc:docMkLst>
      <pc:sldChg chg="modSp mod">
        <pc:chgData name="Mohamed Gorada" userId="c73cddd3-c4f4-431f-bbda-899bc0d56d95" providerId="ADAL" clId="{38914616-1C3A-EA44-BAFB-1840F9445A0C}" dt="2024-01-07T16:43:45.969" v="20" actId="20577"/>
        <pc:sldMkLst>
          <pc:docMk/>
          <pc:sldMk cId="736150770" sldId="331"/>
        </pc:sldMkLst>
        <pc:spChg chg="mod">
          <ac:chgData name="Mohamed Gorada" userId="c73cddd3-c4f4-431f-bbda-899bc0d56d95" providerId="ADAL" clId="{38914616-1C3A-EA44-BAFB-1840F9445A0C}" dt="2024-01-07T16:43:45.969" v="20" actId="20577"/>
          <ac:spMkLst>
            <pc:docMk/>
            <pc:sldMk cId="736150770" sldId="331"/>
            <ac:spMk id="3" creationId="{00000000-0000-0000-0000-000000000000}"/>
          </ac:spMkLst>
        </pc:spChg>
      </pc:sldChg>
      <pc:sldChg chg="addSp delSp modSp mod">
        <pc:chgData name="Mohamed Gorada" userId="c73cddd3-c4f4-431f-bbda-899bc0d56d95" providerId="ADAL" clId="{38914616-1C3A-EA44-BAFB-1840F9445A0C}" dt="2024-01-07T21:45:35.626" v="110" actId="20577"/>
        <pc:sldMkLst>
          <pc:docMk/>
          <pc:sldMk cId="2750759079" sldId="344"/>
        </pc:sldMkLst>
        <pc:spChg chg="mod">
          <ac:chgData name="Mohamed Gorada" userId="c73cddd3-c4f4-431f-bbda-899bc0d56d95" providerId="ADAL" clId="{38914616-1C3A-EA44-BAFB-1840F9445A0C}" dt="2024-01-07T21:45:35.626" v="110" actId="20577"/>
          <ac:spMkLst>
            <pc:docMk/>
            <pc:sldMk cId="2750759079" sldId="344"/>
            <ac:spMk id="3" creationId="{00000000-0000-0000-0000-000000000000}"/>
          </ac:spMkLst>
        </pc:spChg>
        <pc:picChg chg="add del mod">
          <ac:chgData name="Mohamed Gorada" userId="c73cddd3-c4f4-431f-bbda-899bc0d56d95" providerId="ADAL" clId="{38914616-1C3A-EA44-BAFB-1840F9445A0C}" dt="2024-01-07T16:10:59.643" v="1" actId="21"/>
          <ac:picMkLst>
            <pc:docMk/>
            <pc:sldMk cId="2750759079" sldId="344"/>
            <ac:picMk id="4" creationId="{8B17DBB3-ABFC-5CF8-41E6-D12DB30B5164}"/>
          </ac:picMkLst>
        </pc:picChg>
        <pc:picChg chg="add del mod">
          <ac:chgData name="Mohamed Gorada" userId="c73cddd3-c4f4-431f-bbda-899bc0d56d95" providerId="ADAL" clId="{38914616-1C3A-EA44-BAFB-1840F9445A0C}" dt="2024-01-07T16:11:03.951" v="3" actId="21"/>
          <ac:picMkLst>
            <pc:docMk/>
            <pc:sldMk cId="2750759079" sldId="344"/>
            <ac:picMk id="5" creationId="{1D29BB53-E3A1-7D2E-91A5-63CC6FD6758F}"/>
          </ac:picMkLst>
        </pc:picChg>
        <pc:picChg chg="mod">
          <ac:chgData name="Mohamed Gorada" userId="c73cddd3-c4f4-431f-bbda-899bc0d56d95" providerId="ADAL" clId="{38914616-1C3A-EA44-BAFB-1840F9445A0C}" dt="2024-01-07T21:45:30.366" v="108" actId="14100"/>
          <ac:picMkLst>
            <pc:docMk/>
            <pc:sldMk cId="2750759079" sldId="344"/>
            <ac:picMk id="6" creationId="{E28C3653-C85B-12A4-5D51-8978DFA35004}"/>
          </ac:picMkLst>
        </pc:picChg>
        <pc:picChg chg="add del mod">
          <ac:chgData name="Mohamed Gorada" userId="c73cddd3-c4f4-431f-bbda-899bc0d56d95" providerId="ADAL" clId="{38914616-1C3A-EA44-BAFB-1840F9445A0C}" dt="2024-01-07T16:11:09.143" v="6" actId="21"/>
          <ac:picMkLst>
            <pc:docMk/>
            <pc:sldMk cId="2750759079" sldId="344"/>
            <ac:picMk id="7" creationId="{E6665B69-E8DC-3ECB-55EE-669BC2C3635C}"/>
          </ac:picMkLst>
        </pc:picChg>
        <pc:picChg chg="del mod">
          <ac:chgData name="Mohamed Gorada" userId="c73cddd3-c4f4-431f-bbda-899bc0d56d95" providerId="ADAL" clId="{38914616-1C3A-EA44-BAFB-1840F9445A0C}" dt="2024-01-07T16:11:19.626" v="10" actId="21"/>
          <ac:picMkLst>
            <pc:docMk/>
            <pc:sldMk cId="2750759079" sldId="344"/>
            <ac:picMk id="1025" creationId="{D6172C7A-97E1-8DD4-0297-E97DF7A13998}"/>
          </ac:picMkLst>
        </pc:picChg>
        <pc:picChg chg="del">
          <ac:chgData name="Mohamed Gorada" userId="c73cddd3-c4f4-431f-bbda-899bc0d56d95" providerId="ADAL" clId="{38914616-1C3A-EA44-BAFB-1840F9445A0C}" dt="2024-01-07T16:11:43.287" v="13" actId="21"/>
          <ac:picMkLst>
            <pc:docMk/>
            <pc:sldMk cId="2750759079" sldId="344"/>
            <ac:picMk id="1026" creationId="{91D5BBEE-C053-582B-BCCC-1DC819992131}"/>
          </ac:picMkLst>
        </pc:picChg>
        <pc:picChg chg="del mod">
          <ac:chgData name="Mohamed Gorada" userId="c73cddd3-c4f4-431f-bbda-899bc0d56d95" providerId="ADAL" clId="{38914616-1C3A-EA44-BAFB-1840F9445A0C}" dt="2024-01-07T16:11:15.443" v="8" actId="21"/>
          <ac:picMkLst>
            <pc:docMk/>
            <pc:sldMk cId="2750759079" sldId="344"/>
            <ac:picMk id="1027" creationId="{C4FD7475-4AF2-11A6-8AED-15BA1C48B811}"/>
          </ac:picMkLst>
        </pc:picChg>
        <pc:picChg chg="del mod">
          <ac:chgData name="Mohamed Gorada" userId="c73cddd3-c4f4-431f-bbda-899bc0d56d95" providerId="ADAL" clId="{38914616-1C3A-EA44-BAFB-1840F9445A0C}" dt="2024-01-07T16:11:40.305" v="12" actId="21"/>
          <ac:picMkLst>
            <pc:docMk/>
            <pc:sldMk cId="2750759079" sldId="344"/>
            <ac:picMk id="1028" creationId="{94359000-EDDE-BAA9-BE31-62C65F7CBBA3}"/>
          </ac:picMkLst>
        </pc:picChg>
      </pc:sldChg>
      <pc:sldChg chg="del">
        <pc:chgData name="Mohamed Gorada" userId="c73cddd3-c4f4-431f-bbda-899bc0d56d95" providerId="ADAL" clId="{38914616-1C3A-EA44-BAFB-1840F9445A0C}" dt="2024-01-07T21:42:18.059" v="106" actId="2696"/>
        <pc:sldMkLst>
          <pc:docMk/>
          <pc:sldMk cId="4005910964" sldId="345"/>
        </pc:sldMkLst>
      </pc:sldChg>
      <pc:sldChg chg="addSp delSp modSp mod">
        <pc:chgData name="Mohamed Gorada" userId="c73cddd3-c4f4-431f-bbda-899bc0d56d95" providerId="ADAL" clId="{38914616-1C3A-EA44-BAFB-1840F9445A0C}" dt="2024-01-07T20:52:59.088" v="88" actId="113"/>
        <pc:sldMkLst>
          <pc:docMk/>
          <pc:sldMk cId="1061262227" sldId="346"/>
        </pc:sldMkLst>
        <pc:spChg chg="mod">
          <ac:chgData name="Mohamed Gorada" userId="c73cddd3-c4f4-431f-bbda-899bc0d56d95" providerId="ADAL" clId="{38914616-1C3A-EA44-BAFB-1840F9445A0C}" dt="2024-01-07T20:52:59.088" v="88" actId="113"/>
          <ac:spMkLst>
            <pc:docMk/>
            <pc:sldMk cId="1061262227" sldId="346"/>
            <ac:spMk id="3" creationId="{00000000-0000-0000-0000-000000000000}"/>
          </ac:spMkLst>
        </pc:spChg>
        <pc:picChg chg="del">
          <ac:chgData name="Mohamed Gorada" userId="c73cddd3-c4f4-431f-bbda-899bc0d56d95" providerId="ADAL" clId="{38914616-1C3A-EA44-BAFB-1840F9445A0C}" dt="2024-01-07T18:29:03.610" v="60" actId="21"/>
          <ac:picMkLst>
            <pc:docMk/>
            <pc:sldMk cId="1061262227" sldId="346"/>
            <ac:picMk id="5" creationId="{C096C47C-131B-621F-6FF1-25B188E13EA5}"/>
          </ac:picMkLst>
        </pc:picChg>
        <pc:picChg chg="add mod">
          <ac:chgData name="Mohamed Gorada" userId="c73cddd3-c4f4-431f-bbda-899bc0d56d95" providerId="ADAL" clId="{38914616-1C3A-EA44-BAFB-1840F9445A0C}" dt="2024-01-07T18:29:25.473" v="67" actId="14100"/>
          <ac:picMkLst>
            <pc:docMk/>
            <pc:sldMk cId="1061262227" sldId="346"/>
            <ac:picMk id="6" creationId="{0BC66DF7-5BDE-E6EF-AB33-2EB68A8D5FF9}"/>
          </ac:picMkLst>
        </pc:picChg>
        <pc:picChg chg="add mod">
          <ac:chgData name="Mohamed Gorada" userId="c73cddd3-c4f4-431f-bbda-899bc0d56d95" providerId="ADAL" clId="{38914616-1C3A-EA44-BAFB-1840F9445A0C}" dt="2024-01-07T18:30:19.334" v="77" actId="14100"/>
          <ac:picMkLst>
            <pc:docMk/>
            <pc:sldMk cId="1061262227" sldId="346"/>
            <ac:picMk id="8" creationId="{AB77A4C4-F7ED-AFFE-6277-7EB4BBC1ED1A}"/>
          </ac:picMkLst>
        </pc:picChg>
      </pc:sldChg>
      <pc:sldChg chg="modSp add del mod">
        <pc:chgData name="Mohamed Gorada" userId="c73cddd3-c4f4-431f-bbda-899bc0d56d95" providerId="ADAL" clId="{38914616-1C3A-EA44-BAFB-1840F9445A0C}" dt="2024-01-07T21:46:43.848" v="117" actId="2696"/>
        <pc:sldMkLst>
          <pc:docMk/>
          <pc:sldMk cId="1958308543" sldId="347"/>
        </pc:sldMkLst>
        <pc:spChg chg="mod">
          <ac:chgData name="Mohamed Gorada" userId="c73cddd3-c4f4-431f-bbda-899bc0d56d95" providerId="ADAL" clId="{38914616-1C3A-EA44-BAFB-1840F9445A0C}" dt="2024-01-07T21:46:15.931" v="115" actId="12"/>
          <ac:spMkLst>
            <pc:docMk/>
            <pc:sldMk cId="1958308543" sldId="347"/>
            <ac:spMk id="3" creationId="{00000000-0000-0000-0000-000000000000}"/>
          </ac:spMkLst>
        </pc:spChg>
        <pc:picChg chg="mod">
          <ac:chgData name="Mohamed Gorada" userId="c73cddd3-c4f4-431f-bbda-899bc0d56d95" providerId="ADAL" clId="{38914616-1C3A-EA44-BAFB-1840F9445A0C}" dt="2024-01-07T21:46:10.306" v="114" actId="14100"/>
          <ac:picMkLst>
            <pc:docMk/>
            <pc:sldMk cId="1958308543" sldId="347"/>
            <ac:picMk id="7" creationId="{27405D76-307D-C88D-F156-BE125AAF6711}"/>
          </ac:picMkLst>
        </pc:picChg>
      </pc:sldChg>
      <pc:sldChg chg="addSp delSp modSp mod modAnim">
        <pc:chgData name="Mohamed Gorada" userId="c73cddd3-c4f4-431f-bbda-899bc0d56d95" providerId="ADAL" clId="{38914616-1C3A-EA44-BAFB-1840F9445A0C}" dt="2024-01-07T22:24:34.720" v="203" actId="14100"/>
        <pc:sldMkLst>
          <pc:docMk/>
          <pc:sldMk cId="1008275939" sldId="348"/>
        </pc:sldMkLst>
        <pc:spChg chg="mod">
          <ac:chgData name="Mohamed Gorada" userId="c73cddd3-c4f4-431f-bbda-899bc0d56d95" providerId="ADAL" clId="{38914616-1C3A-EA44-BAFB-1840F9445A0C}" dt="2024-01-07T22:24:19.723" v="201" actId="20577"/>
          <ac:spMkLst>
            <pc:docMk/>
            <pc:sldMk cId="1008275939" sldId="348"/>
            <ac:spMk id="3" creationId="{00000000-0000-0000-0000-000000000000}"/>
          </ac:spMkLst>
        </pc:spChg>
        <pc:picChg chg="add mod">
          <ac:chgData name="Mohamed Gorada" userId="c73cddd3-c4f4-431f-bbda-899bc0d56d95" providerId="ADAL" clId="{38914616-1C3A-EA44-BAFB-1840F9445A0C}" dt="2024-01-07T22:24:34.720" v="203" actId="14100"/>
          <ac:picMkLst>
            <pc:docMk/>
            <pc:sldMk cId="1008275939" sldId="348"/>
            <ac:picMk id="4" creationId="{02683EFF-62B1-ED91-FFCD-0C10A2A9CD47}"/>
          </ac:picMkLst>
        </pc:picChg>
        <pc:picChg chg="del">
          <ac:chgData name="Mohamed Gorada" userId="c73cddd3-c4f4-431f-bbda-899bc0d56d95" providerId="ADAL" clId="{38914616-1C3A-EA44-BAFB-1840F9445A0C}" dt="2024-01-07T22:24:17.261" v="200" actId="21"/>
          <ac:picMkLst>
            <pc:docMk/>
            <pc:sldMk cId="1008275939" sldId="348"/>
            <ac:picMk id="5" creationId="{D46BCFDD-3639-E616-A2EC-0CCB3305B757}"/>
          </ac:picMkLst>
        </pc:picChg>
      </pc:sldChg>
      <pc:sldChg chg="addSp modSp mod">
        <pc:chgData name="Mohamed Gorada" userId="c73cddd3-c4f4-431f-bbda-899bc0d56d95" providerId="ADAL" clId="{38914616-1C3A-EA44-BAFB-1840F9445A0C}" dt="2024-01-07T22:27:08.779" v="212" actId="14100"/>
        <pc:sldMkLst>
          <pc:docMk/>
          <pc:sldMk cId="1357367777" sldId="351"/>
        </pc:sldMkLst>
        <pc:picChg chg="add mod">
          <ac:chgData name="Mohamed Gorada" userId="c73cddd3-c4f4-431f-bbda-899bc0d56d95" providerId="ADAL" clId="{38914616-1C3A-EA44-BAFB-1840F9445A0C}" dt="2024-01-07T22:27:08.779" v="212" actId="14100"/>
          <ac:picMkLst>
            <pc:docMk/>
            <pc:sldMk cId="1357367777" sldId="351"/>
            <ac:picMk id="5" creationId="{4420E6AB-57C4-CDEF-6146-EFB421EC2E3C}"/>
          </ac:picMkLst>
        </pc:picChg>
      </pc:sldChg>
      <pc:sldChg chg="addSp delSp modSp mod modAnim">
        <pc:chgData name="Mohamed Gorada" userId="c73cddd3-c4f4-431f-bbda-899bc0d56d95" providerId="ADAL" clId="{38914616-1C3A-EA44-BAFB-1840F9445A0C}" dt="2024-01-07T22:39:04.001" v="217" actId="14100"/>
        <pc:sldMkLst>
          <pc:docMk/>
          <pc:sldMk cId="462724835" sldId="355"/>
        </pc:sldMkLst>
        <pc:spChg chg="mod">
          <ac:chgData name="Mohamed Gorada" userId="c73cddd3-c4f4-431f-bbda-899bc0d56d95" providerId="ADAL" clId="{38914616-1C3A-EA44-BAFB-1840F9445A0C}" dt="2024-01-07T22:38:10.568" v="215" actId="20577"/>
          <ac:spMkLst>
            <pc:docMk/>
            <pc:sldMk cId="462724835" sldId="355"/>
            <ac:spMk id="3" creationId="{00000000-0000-0000-0000-000000000000}"/>
          </ac:spMkLst>
        </pc:spChg>
        <pc:picChg chg="add mod">
          <ac:chgData name="Mohamed Gorada" userId="c73cddd3-c4f4-431f-bbda-899bc0d56d95" providerId="ADAL" clId="{38914616-1C3A-EA44-BAFB-1840F9445A0C}" dt="2024-01-07T22:39:04.001" v="217" actId="14100"/>
          <ac:picMkLst>
            <pc:docMk/>
            <pc:sldMk cId="462724835" sldId="355"/>
            <ac:picMk id="4" creationId="{123ECA88-6C88-191D-7CB5-A2031C194337}"/>
          </ac:picMkLst>
        </pc:picChg>
        <pc:picChg chg="del">
          <ac:chgData name="Mohamed Gorada" userId="c73cddd3-c4f4-431f-bbda-899bc0d56d95" providerId="ADAL" clId="{38914616-1C3A-EA44-BAFB-1840F9445A0C}" dt="2024-01-07T22:38:06.329" v="214" actId="21"/>
          <ac:picMkLst>
            <pc:docMk/>
            <pc:sldMk cId="462724835" sldId="355"/>
            <ac:picMk id="5" creationId="{82CE9623-F9FB-EF02-EB23-CBF859FA45EE}"/>
          </ac:picMkLst>
        </pc:picChg>
      </pc:sldChg>
      <pc:sldChg chg="ord">
        <pc:chgData name="Mohamed Gorada" userId="c73cddd3-c4f4-431f-bbda-899bc0d56d95" providerId="ADAL" clId="{38914616-1C3A-EA44-BAFB-1840F9445A0C}" dt="2024-01-07T22:02:52.642" v="189" actId="20578"/>
        <pc:sldMkLst>
          <pc:docMk/>
          <pc:sldMk cId="152484895" sldId="362"/>
        </pc:sldMkLst>
      </pc:sldChg>
      <pc:sldChg chg="modSp mod">
        <pc:chgData name="Mohamed Gorada" userId="c73cddd3-c4f4-431f-bbda-899bc0d56d95" providerId="ADAL" clId="{38914616-1C3A-EA44-BAFB-1840F9445A0C}" dt="2024-01-07T21:58:17.224" v="176" actId="20577"/>
        <pc:sldMkLst>
          <pc:docMk/>
          <pc:sldMk cId="3038439859" sldId="366"/>
        </pc:sldMkLst>
        <pc:spChg chg="mod">
          <ac:chgData name="Mohamed Gorada" userId="c73cddd3-c4f4-431f-bbda-899bc0d56d95" providerId="ADAL" clId="{38914616-1C3A-EA44-BAFB-1840F9445A0C}" dt="2024-01-07T21:58:17.224" v="176" actId="20577"/>
          <ac:spMkLst>
            <pc:docMk/>
            <pc:sldMk cId="3038439859" sldId="366"/>
            <ac:spMk id="3" creationId="{00000000-0000-0000-0000-000000000000}"/>
          </ac:spMkLst>
        </pc:spChg>
      </pc:sldChg>
      <pc:sldChg chg="addSp delSp modSp mod ord">
        <pc:chgData name="Mohamed Gorada" userId="c73cddd3-c4f4-431f-bbda-899bc0d56d95" providerId="ADAL" clId="{38914616-1C3A-EA44-BAFB-1840F9445A0C}" dt="2024-01-07T20:42:08.709" v="80" actId="20577"/>
        <pc:sldMkLst>
          <pc:docMk/>
          <pc:sldMk cId="824398244" sldId="368"/>
        </pc:sldMkLst>
        <pc:spChg chg="mod">
          <ac:chgData name="Mohamed Gorada" userId="c73cddd3-c4f4-431f-bbda-899bc0d56d95" providerId="ADAL" clId="{38914616-1C3A-EA44-BAFB-1840F9445A0C}" dt="2024-01-07T20:42:08.709" v="80" actId="20577"/>
          <ac:spMkLst>
            <pc:docMk/>
            <pc:sldMk cId="824398244" sldId="368"/>
            <ac:spMk id="3" creationId="{00000000-0000-0000-0000-000000000000}"/>
          </ac:spMkLst>
        </pc:spChg>
        <pc:picChg chg="del">
          <ac:chgData name="Mohamed Gorada" userId="c73cddd3-c4f4-431f-bbda-899bc0d56d95" providerId="ADAL" clId="{38914616-1C3A-EA44-BAFB-1840F9445A0C}" dt="2024-01-07T17:54:32.511" v="33" actId="21"/>
          <ac:picMkLst>
            <pc:docMk/>
            <pc:sldMk cId="824398244" sldId="368"/>
            <ac:picMk id="4" creationId="{D92957A2-B303-61F2-20A9-E9660D29CB21}"/>
          </ac:picMkLst>
        </pc:picChg>
        <pc:picChg chg="add mod">
          <ac:chgData name="Mohamed Gorada" userId="c73cddd3-c4f4-431f-bbda-899bc0d56d95" providerId="ADAL" clId="{38914616-1C3A-EA44-BAFB-1840F9445A0C}" dt="2024-01-07T17:54:51.155" v="41" actId="1076"/>
          <ac:picMkLst>
            <pc:docMk/>
            <pc:sldMk cId="824398244" sldId="368"/>
            <ac:picMk id="6" creationId="{1ABBEA32-5304-535B-C8C6-DA637C480693}"/>
          </ac:picMkLst>
        </pc:picChg>
      </pc:sldChg>
      <pc:sldChg chg="modSp mod ord">
        <pc:chgData name="Mohamed Gorada" userId="c73cddd3-c4f4-431f-bbda-899bc0d56d95" providerId="ADAL" clId="{38914616-1C3A-EA44-BAFB-1840F9445A0C}" dt="2024-01-07T18:20:38.068" v="53" actId="12"/>
        <pc:sldMkLst>
          <pc:docMk/>
          <pc:sldMk cId="38181738" sldId="369"/>
        </pc:sldMkLst>
        <pc:spChg chg="mod">
          <ac:chgData name="Mohamed Gorada" userId="c73cddd3-c4f4-431f-bbda-899bc0d56d95" providerId="ADAL" clId="{38914616-1C3A-EA44-BAFB-1840F9445A0C}" dt="2024-01-07T18:20:38.068" v="53" actId="12"/>
          <ac:spMkLst>
            <pc:docMk/>
            <pc:sldMk cId="38181738" sldId="369"/>
            <ac:spMk id="3" creationId="{00000000-0000-0000-0000-000000000000}"/>
          </ac:spMkLst>
        </pc:spChg>
      </pc:sldChg>
      <pc:sldChg chg="ord">
        <pc:chgData name="Mohamed Gorada" userId="c73cddd3-c4f4-431f-bbda-899bc0d56d95" providerId="ADAL" clId="{38914616-1C3A-EA44-BAFB-1840F9445A0C}" dt="2024-01-07T17:48:49.087" v="29" actId="20578"/>
        <pc:sldMkLst>
          <pc:docMk/>
          <pc:sldMk cId="2968437002" sldId="370"/>
        </pc:sldMkLst>
      </pc:sldChg>
      <pc:sldChg chg="ord">
        <pc:chgData name="Mohamed Gorada" userId="c73cddd3-c4f4-431f-bbda-899bc0d56d95" providerId="ADAL" clId="{38914616-1C3A-EA44-BAFB-1840F9445A0C}" dt="2024-01-07T17:48:49.087" v="29" actId="20578"/>
        <pc:sldMkLst>
          <pc:docMk/>
          <pc:sldMk cId="1866445202" sldId="371"/>
        </pc:sldMkLst>
      </pc:sldChg>
      <pc:sldChg chg="ord">
        <pc:chgData name="Mohamed Gorada" userId="c73cddd3-c4f4-431f-bbda-899bc0d56d95" providerId="ADAL" clId="{38914616-1C3A-EA44-BAFB-1840F9445A0C}" dt="2024-01-07T17:48:49.087" v="29" actId="20578"/>
        <pc:sldMkLst>
          <pc:docMk/>
          <pc:sldMk cId="3437535995" sldId="372"/>
        </pc:sldMkLst>
      </pc:sldChg>
      <pc:sldChg chg="ord">
        <pc:chgData name="Mohamed Gorada" userId="c73cddd3-c4f4-431f-bbda-899bc0d56d95" providerId="ADAL" clId="{38914616-1C3A-EA44-BAFB-1840F9445A0C}" dt="2024-01-07T17:48:49.087" v="29" actId="20578"/>
        <pc:sldMkLst>
          <pc:docMk/>
          <pc:sldMk cId="1930377895" sldId="373"/>
        </pc:sldMkLst>
      </pc:sldChg>
      <pc:sldChg chg="ord">
        <pc:chgData name="Mohamed Gorada" userId="c73cddd3-c4f4-431f-bbda-899bc0d56d95" providerId="ADAL" clId="{38914616-1C3A-EA44-BAFB-1840F9445A0C}" dt="2024-01-07T22:03:05.348" v="192" actId="20578"/>
        <pc:sldMkLst>
          <pc:docMk/>
          <pc:sldMk cId="4001868879" sldId="374"/>
        </pc:sldMkLst>
      </pc:sldChg>
      <pc:sldChg chg="modSp add mod">
        <pc:chgData name="Mohamed Gorada" userId="c73cddd3-c4f4-431f-bbda-899bc0d56d95" providerId="ADAL" clId="{38914616-1C3A-EA44-BAFB-1840F9445A0C}" dt="2024-01-07T18:14:10.688" v="50" actId="12"/>
        <pc:sldMkLst>
          <pc:docMk/>
          <pc:sldMk cId="3611171334" sldId="497"/>
        </pc:sldMkLst>
        <pc:spChg chg="mod">
          <ac:chgData name="Mohamed Gorada" userId="c73cddd3-c4f4-431f-bbda-899bc0d56d95" providerId="ADAL" clId="{38914616-1C3A-EA44-BAFB-1840F9445A0C}" dt="2024-01-07T18:14:10.688" v="50" actId="12"/>
          <ac:spMkLst>
            <pc:docMk/>
            <pc:sldMk cId="3611171334" sldId="497"/>
            <ac:spMk id="3" creationId="{00000000-0000-0000-0000-000000000000}"/>
          </ac:spMkLst>
        </pc:spChg>
      </pc:sldChg>
      <pc:sldChg chg="add">
        <pc:chgData name="Mohamed Gorada" userId="c73cddd3-c4f4-431f-bbda-899bc0d56d95" providerId="ADAL" clId="{38914616-1C3A-EA44-BAFB-1840F9445A0C}" dt="2024-01-07T18:27:10.283" v="54" actId="2890"/>
        <pc:sldMkLst>
          <pc:docMk/>
          <pc:sldMk cId="1717225581" sldId="498"/>
        </pc:sldMkLst>
      </pc:sldChg>
      <pc:sldChg chg="modSp add mod">
        <pc:chgData name="Mohamed Gorada" userId="c73cddd3-c4f4-431f-bbda-899bc0d56d95" providerId="ADAL" clId="{38914616-1C3A-EA44-BAFB-1840F9445A0C}" dt="2024-01-07T20:53:28.850" v="92" actId="108"/>
        <pc:sldMkLst>
          <pc:docMk/>
          <pc:sldMk cId="3881532344" sldId="499"/>
        </pc:sldMkLst>
        <pc:spChg chg="mod">
          <ac:chgData name="Mohamed Gorada" userId="c73cddd3-c4f4-431f-bbda-899bc0d56d95" providerId="ADAL" clId="{38914616-1C3A-EA44-BAFB-1840F9445A0C}" dt="2024-01-07T20:53:28.850" v="92" actId="108"/>
          <ac:spMkLst>
            <pc:docMk/>
            <pc:sldMk cId="3881532344" sldId="499"/>
            <ac:spMk id="3" creationId="{00000000-0000-0000-0000-000000000000}"/>
          </ac:spMkLst>
        </pc:spChg>
        <pc:picChg chg="mod">
          <ac:chgData name="Mohamed Gorada" userId="c73cddd3-c4f4-431f-bbda-899bc0d56d95" providerId="ADAL" clId="{38914616-1C3A-EA44-BAFB-1840F9445A0C}" dt="2024-01-07T20:52:41.695" v="85" actId="1076"/>
          <ac:picMkLst>
            <pc:docMk/>
            <pc:sldMk cId="3881532344" sldId="499"/>
            <ac:picMk id="5" creationId="{C096C47C-131B-621F-6FF1-25B188E13EA5}"/>
          </ac:picMkLst>
        </pc:picChg>
      </pc:sldChg>
      <pc:sldChg chg="delSp modSp add mod">
        <pc:chgData name="Mohamed Gorada" userId="c73cddd3-c4f4-431f-bbda-899bc0d56d95" providerId="ADAL" clId="{38914616-1C3A-EA44-BAFB-1840F9445A0C}" dt="2024-01-07T21:42:06.670" v="105" actId="20577"/>
        <pc:sldMkLst>
          <pc:docMk/>
          <pc:sldMk cId="2777319045" sldId="500"/>
        </pc:sldMkLst>
        <pc:spChg chg="mod">
          <ac:chgData name="Mohamed Gorada" userId="c73cddd3-c4f4-431f-bbda-899bc0d56d95" providerId="ADAL" clId="{38914616-1C3A-EA44-BAFB-1840F9445A0C}" dt="2024-01-07T21:42:06.670" v="105" actId="20577"/>
          <ac:spMkLst>
            <pc:docMk/>
            <pc:sldMk cId="2777319045" sldId="500"/>
            <ac:spMk id="3" creationId="{00000000-0000-0000-0000-000000000000}"/>
          </ac:spMkLst>
        </pc:spChg>
        <pc:picChg chg="del">
          <ac:chgData name="Mohamed Gorada" userId="c73cddd3-c4f4-431f-bbda-899bc0d56d95" providerId="ADAL" clId="{38914616-1C3A-EA44-BAFB-1840F9445A0C}" dt="2024-01-07T21:38:57.672" v="94" actId="21"/>
          <ac:picMkLst>
            <pc:docMk/>
            <pc:sldMk cId="2777319045" sldId="500"/>
            <ac:picMk id="6" creationId="{E28C3653-C85B-12A4-5D51-8978DFA35004}"/>
          </ac:picMkLst>
        </pc:picChg>
      </pc:sldChg>
      <pc:sldChg chg="delSp modSp add mod">
        <pc:chgData name="Mohamed Gorada" userId="c73cddd3-c4f4-431f-bbda-899bc0d56d95" providerId="ADAL" clId="{38914616-1C3A-EA44-BAFB-1840F9445A0C}" dt="2024-01-07T21:49:49.717" v="132"/>
        <pc:sldMkLst>
          <pc:docMk/>
          <pc:sldMk cId="2956404502" sldId="501"/>
        </pc:sldMkLst>
        <pc:spChg chg="mod">
          <ac:chgData name="Mohamed Gorada" userId="c73cddd3-c4f4-431f-bbda-899bc0d56d95" providerId="ADAL" clId="{38914616-1C3A-EA44-BAFB-1840F9445A0C}" dt="2024-01-07T21:49:49.717" v="132"/>
          <ac:spMkLst>
            <pc:docMk/>
            <pc:sldMk cId="2956404502" sldId="501"/>
            <ac:spMk id="3" creationId="{00000000-0000-0000-0000-000000000000}"/>
          </ac:spMkLst>
        </pc:spChg>
        <pc:picChg chg="del">
          <ac:chgData name="Mohamed Gorada" userId="c73cddd3-c4f4-431f-bbda-899bc0d56d95" providerId="ADAL" clId="{38914616-1C3A-EA44-BAFB-1840F9445A0C}" dt="2024-01-07T21:47:26.434" v="119" actId="21"/>
          <ac:picMkLst>
            <pc:docMk/>
            <pc:sldMk cId="2956404502" sldId="501"/>
            <ac:picMk id="7" creationId="{27405D76-307D-C88D-F156-BE125AAF6711}"/>
          </ac:picMkLst>
        </pc:picChg>
      </pc:sldChg>
      <pc:sldChg chg="modSp add mod">
        <pc:chgData name="Mohamed Gorada" userId="c73cddd3-c4f4-431f-bbda-899bc0d56d95" providerId="ADAL" clId="{38914616-1C3A-EA44-BAFB-1840F9445A0C}" dt="2024-01-07T21:51:32.349" v="172" actId="20577"/>
        <pc:sldMkLst>
          <pc:docMk/>
          <pc:sldMk cId="3169290673" sldId="502"/>
        </pc:sldMkLst>
        <pc:spChg chg="mod">
          <ac:chgData name="Mohamed Gorada" userId="c73cddd3-c4f4-431f-bbda-899bc0d56d95" providerId="ADAL" clId="{38914616-1C3A-EA44-BAFB-1840F9445A0C}" dt="2024-01-07T21:51:32.349" v="172" actId="20577"/>
          <ac:spMkLst>
            <pc:docMk/>
            <pc:sldMk cId="3169290673" sldId="502"/>
            <ac:spMk id="3" creationId="{00000000-0000-0000-0000-000000000000}"/>
          </ac:spMkLst>
        </pc:spChg>
      </pc:sldChg>
      <pc:sldChg chg="addSp delSp modSp add mod modAnim">
        <pc:chgData name="Mohamed Gorada" userId="c73cddd3-c4f4-431f-bbda-899bc0d56d95" providerId="ADAL" clId="{38914616-1C3A-EA44-BAFB-1840F9445A0C}" dt="2024-01-07T22:14:39.584" v="198" actId="14100"/>
        <pc:sldMkLst>
          <pc:docMk/>
          <pc:sldMk cId="3759119326" sldId="503"/>
        </pc:sldMkLst>
        <pc:spChg chg="mod">
          <ac:chgData name="Mohamed Gorada" userId="c73cddd3-c4f4-431f-bbda-899bc0d56d95" providerId="ADAL" clId="{38914616-1C3A-EA44-BAFB-1840F9445A0C}" dt="2024-01-07T22:14:08.819" v="195" actId="20577"/>
          <ac:spMkLst>
            <pc:docMk/>
            <pc:sldMk cId="3759119326" sldId="503"/>
            <ac:spMk id="3" creationId="{00000000-0000-0000-0000-000000000000}"/>
          </ac:spMkLst>
        </pc:spChg>
        <pc:picChg chg="add mod">
          <ac:chgData name="Mohamed Gorada" userId="c73cddd3-c4f4-431f-bbda-899bc0d56d95" providerId="ADAL" clId="{38914616-1C3A-EA44-BAFB-1840F9445A0C}" dt="2024-01-07T22:14:39.584" v="198" actId="14100"/>
          <ac:picMkLst>
            <pc:docMk/>
            <pc:sldMk cId="3759119326" sldId="503"/>
            <ac:picMk id="4" creationId="{EBD6620B-BB25-F7B5-4BFB-B514076809FF}"/>
          </ac:picMkLst>
        </pc:picChg>
        <pc:picChg chg="del">
          <ac:chgData name="Mohamed Gorada" userId="c73cddd3-c4f4-431f-bbda-899bc0d56d95" providerId="ADAL" clId="{38914616-1C3A-EA44-BAFB-1840F9445A0C}" dt="2024-01-07T22:14:05.042" v="194" actId="21"/>
          <ac:picMkLst>
            <pc:docMk/>
            <pc:sldMk cId="3759119326" sldId="503"/>
            <ac:picMk id="6" creationId="{0BC66DF7-5BDE-E6EF-AB33-2EB68A8D5FF9}"/>
          </ac:picMkLst>
        </pc:picChg>
        <pc:picChg chg="del">
          <ac:chgData name="Mohamed Gorada" userId="c73cddd3-c4f4-431f-bbda-899bc0d56d95" providerId="ADAL" clId="{38914616-1C3A-EA44-BAFB-1840F9445A0C}" dt="2024-01-07T22:14:05.042" v="194" actId="21"/>
          <ac:picMkLst>
            <pc:docMk/>
            <pc:sldMk cId="3759119326" sldId="503"/>
            <ac:picMk id="8" creationId="{AB77A4C4-F7ED-AFFE-6277-7EB4BBC1ED1A}"/>
          </ac:picMkLst>
        </pc:picChg>
      </pc:sldChg>
      <pc:sldChg chg="add">
        <pc:chgData name="Mohamed Gorada" userId="c73cddd3-c4f4-431f-bbda-899bc0d56d95" providerId="ADAL" clId="{38914616-1C3A-EA44-BAFB-1840F9445A0C}" dt="2024-01-07T22:24:12.459" v="199" actId="2890"/>
        <pc:sldMkLst>
          <pc:docMk/>
          <pc:sldMk cId="1687565378" sldId="504"/>
        </pc:sldMkLst>
      </pc:sldChg>
      <pc:sldChg chg="add">
        <pc:chgData name="Mohamed Gorada" userId="c73cddd3-c4f4-431f-bbda-899bc0d56d95" providerId="ADAL" clId="{38914616-1C3A-EA44-BAFB-1840F9445A0C}" dt="2024-01-07T22:38:01.264" v="213" actId="2890"/>
        <pc:sldMkLst>
          <pc:docMk/>
          <pc:sldMk cId="2745214695" sldId="5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A26C5B20-E5B1-FE40-813F-58D245B4624B}" type="datetimeFigureOut">
              <a:rPr lang="en-US" smtClean="0"/>
              <a:t>5/1/2025</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00C500F-7D2A-A943-AED0-0F8C17B1696E}" type="slidenum">
              <a:rPr lang="en-US" smtClean="0"/>
              <a:t>‹#›</a:t>
            </a:fld>
            <a:endParaRPr lang="en-US"/>
          </a:p>
        </p:txBody>
      </p:sp>
    </p:spTree>
    <p:extLst>
      <p:ext uri="{BB962C8B-B14F-4D97-AF65-F5344CB8AC3E}">
        <p14:creationId xmlns:p14="http://schemas.microsoft.com/office/powerpoint/2010/main" val="372748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0D534C-97D6-40B0-A15E-8F4D53FD104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467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713FDF-818E-400F-AB24-AC48249E4612}" type="slidenum">
              <a:rPr lang="en-GB" smtClean="0"/>
              <a:t>3</a:t>
            </a:fld>
            <a:endParaRPr lang="en-GB"/>
          </a:p>
        </p:txBody>
      </p:sp>
    </p:spTree>
    <p:extLst>
      <p:ext uri="{BB962C8B-B14F-4D97-AF65-F5344CB8AC3E}">
        <p14:creationId xmlns:p14="http://schemas.microsoft.com/office/powerpoint/2010/main" val="1062995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00C500F-7D2A-A943-AED0-0F8C17B1696E}" type="slidenum">
              <a:rPr lang="en-US" smtClean="0"/>
              <a:t>13</a:t>
            </a:fld>
            <a:endParaRPr lang="en-US"/>
          </a:p>
        </p:txBody>
      </p:sp>
    </p:spTree>
    <p:extLst>
      <p:ext uri="{BB962C8B-B14F-4D97-AF65-F5344CB8AC3E}">
        <p14:creationId xmlns:p14="http://schemas.microsoft.com/office/powerpoint/2010/main" val="347038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0C500F-7D2A-A943-AED0-0F8C17B1696E}" type="slidenum">
              <a:rPr lang="en-US" smtClean="0"/>
              <a:t>66</a:t>
            </a:fld>
            <a:endParaRPr lang="en-US"/>
          </a:p>
        </p:txBody>
      </p:sp>
    </p:spTree>
    <p:extLst>
      <p:ext uri="{BB962C8B-B14F-4D97-AF65-F5344CB8AC3E}">
        <p14:creationId xmlns:p14="http://schemas.microsoft.com/office/powerpoint/2010/main" val="3740803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5/1/2025</a:t>
            </a:fld>
            <a:endParaRPr lang="en-US"/>
          </a:p>
        </p:txBody>
      </p:sp>
      <p:sp>
        <p:nvSpPr>
          <p:cNvPr id="4" name="Holder 4"/>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extLst>
      <p:ext uri="{BB962C8B-B14F-4D97-AF65-F5344CB8AC3E}">
        <p14:creationId xmlns:p14="http://schemas.microsoft.com/office/powerpoint/2010/main" val="22015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8216-5B88-B2F1-494C-E46CB25A59FC}"/>
              </a:ext>
            </a:extLst>
          </p:cNvPr>
          <p:cNvSpPr>
            <a:spLocks noGrp="1"/>
          </p:cNvSpPr>
          <p:nvPr>
            <p:ph type="ctrTitle"/>
          </p:nvPr>
        </p:nvSpPr>
        <p:spPr>
          <a:xfrm>
            <a:off x="1143000" y="1122363"/>
            <a:ext cx="6858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DCC986-4EF4-251E-1093-7B5E1046F5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1061864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124649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124649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685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54298" y="-1"/>
            <a:ext cx="9198299" cy="6858001"/>
          </a:xfrm>
          <a:prstGeom prst="rect">
            <a:avLst/>
          </a:prstGeom>
          <a:blipFill>
            <a:blip r:embed="rId2" cstate="print"/>
            <a:stretch>
              <a:fillRect/>
            </a:stretch>
          </a:blipFill>
        </p:spPr>
        <p:txBody>
          <a:bodyPr wrap="square" lIns="0" tIns="0" rIns="0" bIns="0" rtlCol="0"/>
          <a:lstStyle/>
          <a:p>
            <a:endParaRPr sz="1539"/>
          </a:p>
        </p:txBody>
      </p:sp>
      <p:sp>
        <p:nvSpPr>
          <p:cNvPr id="2" name="Holder 2"/>
          <p:cNvSpPr>
            <a:spLocks noGrp="1"/>
          </p:cNvSpPr>
          <p:nvPr>
            <p:ph type="ctrTitle"/>
          </p:nvPr>
        </p:nvSpPr>
        <p:spPr>
          <a:xfrm>
            <a:off x="1134160" y="2520185"/>
            <a:ext cx="6821383" cy="677108"/>
          </a:xfrm>
          <a:prstGeom prst="rect">
            <a:avLst/>
          </a:prstGeom>
        </p:spPr>
        <p:txBody>
          <a:bodyPr wrap="square" lIns="0" tIns="0" rIns="0" bIns="0">
            <a:spAutoFit/>
          </a:bodyPr>
          <a:lstStyle>
            <a:lvl1pPr>
              <a:defRPr b="1" i="0">
                <a:solidFill>
                  <a:schemeClr val="tx1"/>
                </a:solidFill>
              </a:defRPr>
            </a:lvl1pPr>
          </a:lstStyle>
          <a:p>
            <a:endParaRPr dirty="0"/>
          </a:p>
        </p:txBody>
      </p:sp>
      <p:sp>
        <p:nvSpPr>
          <p:cNvPr id="3" name="Holder 3"/>
          <p:cNvSpPr>
            <a:spLocks noGrp="1"/>
          </p:cNvSpPr>
          <p:nvPr>
            <p:ph type="subTitle" idx="4"/>
          </p:nvPr>
        </p:nvSpPr>
        <p:spPr>
          <a:xfrm>
            <a:off x="1371600" y="3428999"/>
            <a:ext cx="6400800" cy="430887"/>
          </a:xfrm>
          <a:prstGeom prst="rect">
            <a:avLst/>
          </a:prstGeom>
        </p:spPr>
        <p:txBody>
          <a:bodyPr wrap="square" lIns="0" tIns="0" rIns="0" bIns="0">
            <a:spAutoFit/>
          </a:bodyPr>
          <a:lstStyle>
            <a:lvl1pPr>
              <a:defRPr/>
            </a:lvl1pPr>
          </a:lstStyle>
          <a:p>
            <a:endParaRPr dirty="0"/>
          </a:p>
        </p:txBody>
      </p:sp>
    </p:spTree>
    <p:extLst>
      <p:ext uri="{BB962C8B-B14F-4D97-AF65-F5344CB8AC3E}">
        <p14:creationId xmlns:p14="http://schemas.microsoft.com/office/powerpoint/2010/main" val="1522699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66974" y="388678"/>
            <a:ext cx="8210052" cy="578941"/>
          </a:xfrm>
        </p:spPr>
        <p:txBody>
          <a:bodyPr lIns="0" tIns="0" rIns="0" bIns="0"/>
          <a:lstStyle>
            <a:lvl1pPr>
              <a:defRPr sz="3762" b="1" i="0">
                <a:solidFill>
                  <a:schemeClr val="tx1"/>
                </a:solidFill>
                <a:latin typeface="Helvetica"/>
                <a:cs typeface="Helvetica"/>
              </a:defRPr>
            </a:lvl1pPr>
          </a:lstStyle>
          <a:p>
            <a:endParaRPr dirty="0"/>
          </a:p>
        </p:txBody>
      </p:sp>
      <p:sp>
        <p:nvSpPr>
          <p:cNvPr id="3" name="Holder 3"/>
          <p:cNvSpPr>
            <a:spLocks noGrp="1"/>
          </p:cNvSpPr>
          <p:nvPr>
            <p:ph type="body" idx="1"/>
          </p:nvPr>
        </p:nvSpPr>
        <p:spPr>
          <a:xfrm>
            <a:off x="466974" y="1356053"/>
            <a:ext cx="8210052" cy="368434"/>
          </a:xfrm>
        </p:spPr>
        <p:txBody>
          <a:bodyPr lIns="0" tIns="0" rIns="0" bIns="0"/>
          <a:lstStyle>
            <a:lvl1pPr>
              <a:defRPr sz="2394" b="0" i="0">
                <a:solidFill>
                  <a:schemeClr val="tx1"/>
                </a:solidFill>
                <a:latin typeface="Arial"/>
                <a:cs typeface="Arial"/>
              </a:defRPr>
            </a:lvl1pPr>
          </a:lstStyle>
          <a:p>
            <a:endParaRPr dirty="0"/>
          </a:p>
        </p:txBody>
      </p:sp>
    </p:spTree>
    <p:extLst>
      <p:ext uri="{BB962C8B-B14F-4D97-AF65-F5344CB8AC3E}">
        <p14:creationId xmlns:p14="http://schemas.microsoft.com/office/powerpoint/2010/main" val="3350552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66974" y="388678"/>
            <a:ext cx="8210052" cy="578941"/>
          </a:xfrm>
        </p:spPr>
        <p:txBody>
          <a:bodyPr lIns="0" tIns="0" rIns="0" bIns="0"/>
          <a:lstStyle>
            <a:lvl1pPr>
              <a:defRPr sz="3762" b="1" i="0">
                <a:solidFill>
                  <a:schemeClr val="tx1"/>
                </a:solidFill>
                <a:latin typeface="Helvetica"/>
                <a:cs typeface="Helvetica"/>
              </a:defRPr>
            </a:lvl1pPr>
          </a:lstStyle>
          <a:p>
            <a:endParaRPr dirty="0"/>
          </a:p>
        </p:txBody>
      </p:sp>
      <p:sp>
        <p:nvSpPr>
          <p:cNvPr id="3" name="Holder 3"/>
          <p:cNvSpPr>
            <a:spLocks noGrp="1"/>
          </p:cNvSpPr>
          <p:nvPr>
            <p:ph sz="half" idx="2"/>
          </p:nvPr>
        </p:nvSpPr>
        <p:spPr>
          <a:xfrm>
            <a:off x="457200" y="1577340"/>
            <a:ext cx="3977640" cy="430887"/>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sz="half" idx="3"/>
          </p:nvPr>
        </p:nvSpPr>
        <p:spPr>
          <a:xfrm>
            <a:off x="4709160" y="1577340"/>
            <a:ext cx="3977640" cy="430887"/>
          </a:xfrm>
          <a:prstGeom prst="rect">
            <a:avLst/>
          </a:prstGeom>
        </p:spPr>
        <p:txBody>
          <a:bodyPr wrap="square" lIns="0" tIns="0" rIns="0" bIns="0">
            <a:spAutoFit/>
          </a:bodyPr>
          <a:lstStyle>
            <a:lvl1pPr>
              <a:defRPr/>
            </a:lvl1pPr>
          </a:lstStyle>
          <a:p>
            <a:endParaRPr dirty="0"/>
          </a:p>
        </p:txBody>
      </p:sp>
    </p:spTree>
    <p:extLst>
      <p:ext uri="{BB962C8B-B14F-4D97-AF65-F5344CB8AC3E}">
        <p14:creationId xmlns:p14="http://schemas.microsoft.com/office/powerpoint/2010/main" val="2965777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66974" y="388678"/>
            <a:ext cx="8210052" cy="578941"/>
          </a:xfrm>
        </p:spPr>
        <p:txBody>
          <a:bodyPr lIns="0" tIns="0" rIns="0" bIns="0"/>
          <a:lstStyle>
            <a:lvl1pPr>
              <a:defRPr sz="3762" b="1" i="0">
                <a:solidFill>
                  <a:schemeClr val="tx1"/>
                </a:solidFill>
                <a:latin typeface="Helvetica"/>
                <a:cs typeface="Helvetica"/>
              </a:defRPr>
            </a:lvl1pPr>
          </a:lstStyle>
          <a:p>
            <a:endParaRPr dirty="0"/>
          </a:p>
        </p:txBody>
      </p:sp>
    </p:spTree>
    <p:extLst>
      <p:ext uri="{BB962C8B-B14F-4D97-AF65-F5344CB8AC3E}">
        <p14:creationId xmlns:p14="http://schemas.microsoft.com/office/powerpoint/2010/main" val="2784725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7" name="bg object 16"/>
          <p:cNvSpPr/>
          <p:nvPr userDrawn="1"/>
        </p:nvSpPr>
        <p:spPr>
          <a:xfrm>
            <a:off x="0" y="0"/>
            <a:ext cx="9144000" cy="6858000"/>
          </a:xfrm>
          <a:prstGeom prst="rect">
            <a:avLst/>
          </a:prstGeom>
          <a:blipFill>
            <a:blip r:embed="rId2" cstate="print"/>
            <a:stretch>
              <a:fillRect/>
            </a:stretch>
          </a:blipFill>
        </p:spPr>
        <p:txBody>
          <a:bodyPr wrap="square" lIns="0" tIns="0" rIns="0" bIns="0" rtlCol="0"/>
          <a:lstStyle/>
          <a:p>
            <a:endParaRPr sz="1539"/>
          </a:p>
        </p:txBody>
      </p:sp>
      <p:sp>
        <p:nvSpPr>
          <p:cNvPr id="8" name="Holder 2"/>
          <p:cNvSpPr>
            <a:spLocks noGrp="1"/>
          </p:cNvSpPr>
          <p:nvPr>
            <p:ph type="title"/>
          </p:nvPr>
        </p:nvSpPr>
        <p:spPr>
          <a:xfrm>
            <a:off x="564713" y="526874"/>
            <a:ext cx="8014574" cy="578941"/>
          </a:xfrm>
        </p:spPr>
        <p:txBody>
          <a:bodyPr lIns="0" tIns="0" rIns="0" bIns="0"/>
          <a:lstStyle>
            <a:lvl1pPr>
              <a:defRPr sz="3762" b="1" i="0">
                <a:solidFill>
                  <a:schemeClr val="tx1"/>
                </a:solidFill>
                <a:latin typeface="Helvetica"/>
                <a:cs typeface="Helvetica"/>
              </a:defRPr>
            </a:lvl1pPr>
          </a:lstStyle>
          <a:p>
            <a:endParaRPr dirty="0"/>
          </a:p>
        </p:txBody>
      </p:sp>
      <p:sp>
        <p:nvSpPr>
          <p:cNvPr id="6" name="Picture Placeholder 5"/>
          <p:cNvSpPr>
            <a:spLocks noGrp="1"/>
          </p:cNvSpPr>
          <p:nvPr>
            <p:ph type="pic" sz="quarter" idx="10"/>
          </p:nvPr>
        </p:nvSpPr>
        <p:spPr>
          <a:xfrm>
            <a:off x="547065" y="1563348"/>
            <a:ext cx="8014575" cy="430887"/>
          </a:xfrm>
        </p:spPr>
        <p:txBody>
          <a:bodyPr/>
          <a:lstStyle/>
          <a:p>
            <a:endParaRPr lang="en-GB"/>
          </a:p>
        </p:txBody>
      </p:sp>
    </p:spTree>
    <p:extLst>
      <p:ext uri="{BB962C8B-B14F-4D97-AF65-F5344CB8AC3E}">
        <p14:creationId xmlns:p14="http://schemas.microsoft.com/office/powerpoint/2010/main" val="218645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Arial MT"/>
                <a:cs typeface="Arial MT"/>
              </a:defRPr>
            </a:lvl1pPr>
          </a:lstStyle>
          <a:p>
            <a:endParaRPr/>
          </a:p>
        </p:txBody>
      </p:sp>
      <p:sp>
        <p:nvSpPr>
          <p:cNvPr id="3" name="Holder 3"/>
          <p:cNvSpPr>
            <a:spLocks noGrp="1"/>
          </p:cNvSpPr>
          <p:nvPr>
            <p:ph sz="half" idx="2"/>
          </p:nvPr>
        </p:nvSpPr>
        <p:spPr>
          <a:xfrm>
            <a:off x="766368" y="1537714"/>
            <a:ext cx="3771265" cy="4636135"/>
          </a:xfrm>
          <a:prstGeom prst="rect">
            <a:avLst/>
          </a:prstGeom>
        </p:spPr>
        <p:txBody>
          <a:bodyPr wrap="square" lIns="0" tIns="0" rIns="0" bIns="0">
            <a:spAutoFit/>
          </a:bodyPr>
          <a:lstStyle>
            <a:lvl1pPr>
              <a:defRPr sz="2800" b="0" i="0">
                <a:solidFill>
                  <a:schemeClr val="tx1"/>
                </a:solidFill>
                <a:latin typeface="Arial MT"/>
                <a:cs typeface="Arial MT"/>
              </a:defRPr>
            </a:lvl1pPr>
          </a:lstStyle>
          <a:p>
            <a:endParaRPr/>
          </a:p>
        </p:txBody>
      </p:sp>
      <p:sp>
        <p:nvSpPr>
          <p:cNvPr id="4" name="Holder 4"/>
          <p:cNvSpPr>
            <a:spLocks noGrp="1"/>
          </p:cNvSpPr>
          <p:nvPr>
            <p:ph sz="half" idx="3"/>
          </p:nvPr>
        </p:nvSpPr>
        <p:spPr>
          <a:xfrm>
            <a:off x="4956428" y="1385595"/>
            <a:ext cx="3392170" cy="4037965"/>
          </a:xfrm>
          <a:prstGeom prst="rect">
            <a:avLst/>
          </a:prstGeom>
        </p:spPr>
        <p:txBody>
          <a:bodyPr wrap="square" lIns="0" tIns="0" rIns="0" bIns="0">
            <a:spAutoFit/>
          </a:bodyPr>
          <a:lstStyle>
            <a:lvl1pPr>
              <a:defRPr sz="2800" b="0" i="0">
                <a:solidFill>
                  <a:schemeClr val="tx1"/>
                </a:solidFill>
                <a:latin typeface="Arial MT"/>
                <a:cs typeface="Arial M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7" name="bg object 16"/>
          <p:cNvSpPr/>
          <p:nvPr userDrawn="1"/>
        </p:nvSpPr>
        <p:spPr>
          <a:xfrm>
            <a:off x="0" y="0"/>
            <a:ext cx="9144000" cy="685800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628013" y="2150821"/>
            <a:ext cx="5887973" cy="1367789"/>
          </a:xfrm>
          <a:prstGeom prst="rect">
            <a:avLst/>
          </a:prstGeom>
        </p:spPr>
        <p:txBody>
          <a:bodyPr wrap="square" lIns="0" tIns="0" rIns="0" bIns="0">
            <a:spAutoFit/>
          </a:bodyPr>
          <a:lstStyle>
            <a:lvl1pPr>
              <a:defRPr sz="4400" b="1" i="0">
                <a:solidFill>
                  <a:schemeClr val="bg1"/>
                </a:solidFill>
                <a:latin typeface="Arial"/>
                <a:cs typeface="Arial"/>
              </a:defRPr>
            </a:lvl1pPr>
          </a:lstStyle>
          <a:p>
            <a:endParaRPr dirty="0"/>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1306225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5/1/2025</a:t>
            </a:fld>
            <a:endParaRPr lang="en-US"/>
          </a:p>
        </p:txBody>
      </p:sp>
      <p:sp>
        <p:nvSpPr>
          <p:cNvPr id="6" name="Holder 6"/>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extLst>
      <p:ext uri="{BB962C8B-B14F-4D97-AF65-F5344CB8AC3E}">
        <p14:creationId xmlns:p14="http://schemas.microsoft.com/office/powerpoint/2010/main" val="59468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5/1/2025</a:t>
            </a:fld>
            <a:endParaRPr lang="en-US"/>
          </a:p>
        </p:txBody>
      </p:sp>
      <p:sp>
        <p:nvSpPr>
          <p:cNvPr id="7" name="Holder 7"/>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extLst>
      <p:ext uri="{BB962C8B-B14F-4D97-AF65-F5344CB8AC3E}">
        <p14:creationId xmlns:p14="http://schemas.microsoft.com/office/powerpoint/2010/main" val="4272872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5/1/2025</a:t>
            </a:fld>
            <a:endParaRPr lang="en-US"/>
          </a:p>
        </p:txBody>
      </p:sp>
      <p:sp>
        <p:nvSpPr>
          <p:cNvPr id="5" name="Holder 5"/>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extLst>
      <p:ext uri="{BB962C8B-B14F-4D97-AF65-F5344CB8AC3E}">
        <p14:creationId xmlns:p14="http://schemas.microsoft.com/office/powerpoint/2010/main" val="967283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275456" y="547242"/>
            <a:ext cx="2593086" cy="574040"/>
          </a:xfrm>
          <a:prstGeom prst="rect">
            <a:avLst/>
          </a:prstGeom>
        </p:spPr>
        <p:txBody>
          <a:bodyPr wrap="square" lIns="0" tIns="0" rIns="0" bIns="0">
            <a:spAutoFit/>
          </a:bodyPr>
          <a:lstStyle>
            <a:lvl1pPr>
              <a:defRPr sz="3600" b="0" i="0">
                <a:solidFill>
                  <a:schemeClr val="tx1"/>
                </a:solidFill>
                <a:latin typeface="Arial MT"/>
                <a:cs typeface="Arial MT"/>
              </a:defRPr>
            </a:lvl1pPr>
          </a:lstStyle>
          <a:p>
            <a:endParaRPr/>
          </a:p>
        </p:txBody>
      </p:sp>
      <p:sp>
        <p:nvSpPr>
          <p:cNvPr id="3" name="Holder 3"/>
          <p:cNvSpPr>
            <a:spLocks noGrp="1"/>
          </p:cNvSpPr>
          <p:nvPr>
            <p:ph type="body" idx="1"/>
          </p:nvPr>
        </p:nvSpPr>
        <p:spPr>
          <a:xfrm>
            <a:off x="610311" y="1624024"/>
            <a:ext cx="7923377" cy="3867150"/>
          </a:xfrm>
          <a:prstGeom prst="rect">
            <a:avLst/>
          </a:prstGeom>
        </p:spPr>
        <p:txBody>
          <a:bodyPr wrap="square" lIns="0" tIns="0" rIns="0" bIns="0">
            <a:spAutoFit/>
          </a:bodyPr>
          <a:lstStyle>
            <a:lvl1pPr>
              <a:defRPr sz="28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g object 16"/>
          <p:cNvSpPr/>
          <p:nvPr userDrawn="1"/>
        </p:nvSpPr>
        <p:spPr>
          <a:xfrm>
            <a:off x="0" y="0"/>
            <a:ext cx="9144000" cy="6858000"/>
          </a:xfrm>
          <a:prstGeom prst="rect">
            <a:avLst/>
          </a:prstGeom>
          <a:blipFill>
            <a:blip r:embed="rId9" cstate="print"/>
            <a:stretch>
              <a:fillRect/>
            </a:stretch>
          </a:blipFill>
        </p:spPr>
        <p:txBody>
          <a:bodyPr wrap="square" lIns="0" tIns="0" rIns="0" bIns="0" rtlCol="0"/>
          <a:lstStyle/>
          <a:p>
            <a:endParaRPr/>
          </a:p>
        </p:txBody>
      </p:sp>
      <p:sp>
        <p:nvSpPr>
          <p:cNvPr id="2" name="Holder 2"/>
          <p:cNvSpPr>
            <a:spLocks noGrp="1"/>
          </p:cNvSpPr>
          <p:nvPr>
            <p:ph type="title"/>
          </p:nvPr>
        </p:nvSpPr>
        <p:spPr>
          <a:xfrm>
            <a:off x="402437" y="426465"/>
            <a:ext cx="8339124" cy="696594"/>
          </a:xfrm>
          <a:prstGeom prst="rect">
            <a:avLst/>
          </a:prstGeom>
        </p:spPr>
        <p:txBody>
          <a:bodyPr wrap="square" lIns="0" tIns="0" rIns="0" bIns="0">
            <a:spAutoFit/>
          </a:bodyPr>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a:xfrm>
            <a:off x="402437" y="1800859"/>
            <a:ext cx="8439150" cy="383032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Tree>
    <p:extLst>
      <p:ext uri="{BB962C8B-B14F-4D97-AF65-F5344CB8AC3E}">
        <p14:creationId xmlns:p14="http://schemas.microsoft.com/office/powerpoint/2010/main" val="280299839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9"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sz="1539"/>
          </a:p>
        </p:txBody>
      </p:sp>
      <p:sp>
        <p:nvSpPr>
          <p:cNvPr id="2" name="Holder 2"/>
          <p:cNvSpPr>
            <a:spLocks noGrp="1"/>
          </p:cNvSpPr>
          <p:nvPr>
            <p:ph type="title"/>
          </p:nvPr>
        </p:nvSpPr>
        <p:spPr>
          <a:xfrm>
            <a:off x="466974" y="388678"/>
            <a:ext cx="8210052" cy="677108"/>
          </a:xfrm>
          <a:prstGeom prst="rect">
            <a:avLst/>
          </a:prstGeom>
        </p:spPr>
        <p:txBody>
          <a:bodyPr wrap="square" lIns="0" tIns="0" rIns="0" bIns="0">
            <a:spAutoFit/>
          </a:bodyPr>
          <a:lstStyle>
            <a:lvl1pPr>
              <a:defRPr sz="4400" b="0" i="0">
                <a:solidFill>
                  <a:schemeClr val="tx1"/>
                </a:solidFill>
                <a:latin typeface="Helvetica"/>
                <a:cs typeface="Helvetica"/>
              </a:defRPr>
            </a:lvl1pPr>
          </a:lstStyle>
          <a:p>
            <a:endParaRPr dirty="0"/>
          </a:p>
        </p:txBody>
      </p:sp>
      <p:sp>
        <p:nvSpPr>
          <p:cNvPr id="3" name="Holder 3"/>
          <p:cNvSpPr>
            <a:spLocks noGrp="1"/>
          </p:cNvSpPr>
          <p:nvPr>
            <p:ph type="body" idx="1"/>
          </p:nvPr>
        </p:nvSpPr>
        <p:spPr>
          <a:xfrm>
            <a:off x="466974" y="1681165"/>
            <a:ext cx="8210052" cy="430887"/>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dirty="0"/>
          </a:p>
        </p:txBody>
      </p:sp>
    </p:spTree>
    <p:extLst>
      <p:ext uri="{BB962C8B-B14F-4D97-AF65-F5344CB8AC3E}">
        <p14:creationId xmlns:p14="http://schemas.microsoft.com/office/powerpoint/2010/main" val="341397173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xStyles>
    <p:titleStyle>
      <a:lvl1pPr>
        <a:defRPr b="1">
          <a:latin typeface="+mj-lt"/>
          <a:ea typeface="+mj-ea"/>
          <a:cs typeface="+mj-cs"/>
        </a:defRPr>
      </a:lvl1pPr>
    </p:titleStyle>
    <p:body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bodyStyle>
    <p:other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11/relationships/webextension" Target="../webextensions/webextension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066800" y="2590800"/>
            <a:ext cx="7315200" cy="690574"/>
          </a:xfrm>
          <a:prstGeom prst="rect">
            <a:avLst/>
          </a:prstGeom>
        </p:spPr>
        <p:txBody>
          <a:bodyPr vert="horz" wrap="square" lIns="0" tIns="13335" rIns="0" bIns="0" rtlCol="0">
            <a:spAutoFit/>
          </a:bodyPr>
          <a:lstStyle/>
          <a:p>
            <a:pPr marL="2012314" marR="5080" indent="-2000250" algn="ctr">
              <a:spcBef>
                <a:spcPts val="105"/>
              </a:spcBef>
            </a:pPr>
            <a:r>
              <a:rPr lang="en-GB" b="1" i="0" dirty="0">
                <a:solidFill>
                  <a:schemeClr val="tx1"/>
                </a:solidFill>
                <a:effectLst/>
                <a:latin typeface="Work Sans" pitchFamily="2" charset="77"/>
              </a:rPr>
              <a:t>Networking</a:t>
            </a:r>
            <a:endParaRPr lang="en-GB" dirty="0">
              <a:solidFill>
                <a:schemeClr val="tx1"/>
              </a:solidFill>
            </a:endParaRPr>
          </a:p>
        </p:txBody>
      </p:sp>
      <p:sp>
        <p:nvSpPr>
          <p:cNvPr id="4" name="object 4"/>
          <p:cNvSpPr txBox="1"/>
          <p:nvPr/>
        </p:nvSpPr>
        <p:spPr>
          <a:xfrm>
            <a:off x="3295648" y="4114800"/>
            <a:ext cx="2552701" cy="505908"/>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a:ea typeface="+mn-ea"/>
                <a:cs typeface="Calibri"/>
              </a:rPr>
              <a:t>400IT – W1-S1 </a:t>
            </a:r>
            <a:endParaRPr kumimoji="0" sz="32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61899"/>
            <a:ext cx="5179060" cy="690574"/>
          </a:xfrm>
          <a:prstGeom prst="rect">
            <a:avLst/>
          </a:prstGeom>
        </p:spPr>
        <p:txBody>
          <a:bodyPr vert="horz" wrap="square" lIns="0" tIns="13335" rIns="0" bIns="0" rtlCol="0">
            <a:spAutoFit/>
          </a:bodyPr>
          <a:lstStyle/>
          <a:p>
            <a:pPr marL="12700">
              <a:lnSpc>
                <a:spcPct val="100000"/>
              </a:lnSpc>
              <a:spcBef>
                <a:spcPts val="105"/>
              </a:spcBef>
            </a:pPr>
            <a:r>
              <a:rPr lang="en-GB" dirty="0">
                <a:solidFill>
                  <a:srgbClr val="FFC000"/>
                </a:solidFill>
              </a:rPr>
              <a:t>Learning</a:t>
            </a:r>
            <a:r>
              <a:rPr lang="en-GB" dirty="0">
                <a:effectLst/>
              </a:rPr>
              <a:t> </a:t>
            </a:r>
            <a:r>
              <a:rPr lang="en-GB" dirty="0">
                <a:solidFill>
                  <a:srgbClr val="FFC000"/>
                </a:solidFill>
              </a:rPr>
              <a:t>Outcomes</a:t>
            </a:r>
            <a:endParaRPr dirty="0">
              <a:solidFill>
                <a:srgbClr val="FFC000"/>
              </a:solidFil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r>
              <a:rPr spc="215" dirty="0"/>
              <a:t> </a:t>
            </a:r>
            <a:fld id="{81D60167-4931-47E6-BA6A-407CBD079E47}" type="slidenum">
              <a:rPr dirty="0"/>
              <a:t>10</a:t>
            </a:fld>
            <a:endParaRPr dirty="0"/>
          </a:p>
        </p:txBody>
      </p:sp>
      <p:sp>
        <p:nvSpPr>
          <p:cNvPr id="3" name="object 3"/>
          <p:cNvSpPr txBox="1"/>
          <p:nvPr/>
        </p:nvSpPr>
        <p:spPr>
          <a:xfrm>
            <a:off x="535940" y="1237374"/>
            <a:ext cx="8041005" cy="4537139"/>
          </a:xfrm>
          <a:prstGeom prst="rect">
            <a:avLst/>
          </a:prstGeom>
        </p:spPr>
        <p:txBody>
          <a:bodyPr vert="horz" wrap="square" lIns="0" tIns="12700" rIns="0" bIns="0" rtlCol="0">
            <a:spAutoFit/>
          </a:bodyPr>
          <a:lstStyle/>
          <a:p>
            <a:pPr marL="469900" marR="5080" indent="-457200">
              <a:lnSpc>
                <a:spcPct val="100000"/>
              </a:lnSpc>
              <a:spcBef>
                <a:spcPts val="580"/>
              </a:spcBef>
              <a:buAutoNum type="arabicPeriod"/>
            </a:pPr>
            <a:r>
              <a:rPr lang="en-GB" sz="2400" dirty="0">
                <a:highlight>
                  <a:srgbClr val="FFFF00"/>
                </a:highlight>
              </a:rPr>
              <a:t>Explain the function and operation of the main components of a Network.</a:t>
            </a:r>
          </a:p>
          <a:p>
            <a:pPr marL="469900" marR="5080" indent="-457200">
              <a:lnSpc>
                <a:spcPct val="100000"/>
              </a:lnSpc>
              <a:spcBef>
                <a:spcPts val="580"/>
              </a:spcBef>
              <a:buAutoNum type="arabicPeriod"/>
            </a:pPr>
            <a:r>
              <a:rPr lang="en-GB" sz="2400" dirty="0">
                <a:highlight>
                  <a:srgbClr val="FFFF00"/>
                </a:highlight>
              </a:rPr>
              <a:t> Apply the concepts of communication within local and wide area networks, including access techniques. </a:t>
            </a:r>
          </a:p>
          <a:p>
            <a:pPr marL="469900" marR="5080" indent="-457200">
              <a:lnSpc>
                <a:spcPct val="100000"/>
              </a:lnSpc>
              <a:spcBef>
                <a:spcPts val="580"/>
              </a:spcBef>
              <a:buAutoNum type="arabicPeriod"/>
            </a:pPr>
            <a:r>
              <a:rPr lang="en-GB" sz="2400" dirty="0">
                <a:highlight>
                  <a:srgbClr val="FFFF00"/>
                </a:highlight>
              </a:rPr>
              <a:t> Demonstrate an understanding of the protocols of wired and wireless technologies and their application in a professional computing context. </a:t>
            </a:r>
          </a:p>
          <a:p>
            <a:pPr marL="469900" marR="5080" indent="-457200">
              <a:lnSpc>
                <a:spcPct val="100000"/>
              </a:lnSpc>
              <a:spcBef>
                <a:spcPts val="580"/>
              </a:spcBef>
              <a:buAutoNum type="arabicPeriod"/>
            </a:pPr>
            <a:r>
              <a:rPr lang="en-GB" sz="2400" dirty="0"/>
              <a:t> Design and implement a simple local area network (LAN).</a:t>
            </a:r>
          </a:p>
          <a:p>
            <a:pPr marL="469900" marR="5080" indent="-457200">
              <a:lnSpc>
                <a:spcPct val="100000"/>
              </a:lnSpc>
              <a:spcBef>
                <a:spcPts val="580"/>
              </a:spcBef>
              <a:buAutoNum type="arabicPeriod"/>
            </a:pPr>
            <a:r>
              <a:rPr lang="en-GB" sz="2400" dirty="0"/>
              <a:t>Diagnose and correct simple network problems.</a:t>
            </a:r>
          </a:p>
          <a:p>
            <a:pPr marL="469900" marR="5080" indent="-457200">
              <a:lnSpc>
                <a:spcPct val="100000"/>
              </a:lnSpc>
              <a:spcBef>
                <a:spcPts val="580"/>
              </a:spcBef>
              <a:buAutoNum type="arabicPeriod"/>
            </a:pPr>
            <a:endParaRPr lang="en-GB" sz="2400" spc="-65" dirty="0">
              <a:latin typeface="Calibri"/>
              <a:cs typeface="Calibri"/>
            </a:endParaRPr>
          </a:p>
          <a:p>
            <a:pPr marL="469900" marR="5080" indent="-457200">
              <a:lnSpc>
                <a:spcPct val="100000"/>
              </a:lnSpc>
              <a:spcBef>
                <a:spcPts val="580"/>
              </a:spcBef>
              <a:buAutoNum type="arabicPeriod"/>
            </a:pPr>
            <a:endParaRPr lang="en-GB" sz="2400" spc="-65" dirty="0">
              <a:latin typeface="Calibri"/>
              <a:cs typeface="Calibri"/>
            </a:endParaRPr>
          </a:p>
        </p:txBody>
      </p:sp>
    </p:spTree>
    <p:extLst>
      <p:ext uri="{BB962C8B-B14F-4D97-AF65-F5344CB8AC3E}">
        <p14:creationId xmlns:p14="http://schemas.microsoft.com/office/powerpoint/2010/main" val="74116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FF03-EF66-90AD-4BEC-6E47FD9AD1C9}"/>
              </a:ext>
            </a:extLst>
          </p:cNvPr>
          <p:cNvSpPr>
            <a:spLocks noGrp="1"/>
          </p:cNvSpPr>
          <p:nvPr>
            <p:ph type="title"/>
          </p:nvPr>
        </p:nvSpPr>
        <p:spPr/>
        <p:txBody>
          <a:bodyPr/>
          <a:lstStyle/>
          <a:p>
            <a:r>
              <a:rPr lang="en-GB" b="1" dirty="0">
                <a:solidFill>
                  <a:srgbClr val="FFC000"/>
                </a:solidFill>
              </a:rPr>
              <a:t>Assignment 2</a:t>
            </a:r>
          </a:p>
        </p:txBody>
      </p:sp>
      <p:graphicFrame>
        <p:nvGraphicFramePr>
          <p:cNvPr id="7" name="Table 7">
            <a:extLst>
              <a:ext uri="{FF2B5EF4-FFF2-40B4-BE49-F238E27FC236}">
                <a16:creationId xmlns:a16="http://schemas.microsoft.com/office/drawing/2014/main" id="{2D2C0436-C274-4914-CBFE-869121E57BDD}"/>
              </a:ext>
            </a:extLst>
          </p:cNvPr>
          <p:cNvGraphicFramePr>
            <a:graphicFrameLocks noGrp="1"/>
          </p:cNvGraphicFramePr>
          <p:nvPr>
            <p:extLst>
              <p:ext uri="{D42A27DB-BD31-4B8C-83A1-F6EECF244321}">
                <p14:modId xmlns:p14="http://schemas.microsoft.com/office/powerpoint/2010/main" val="1543289423"/>
              </p:ext>
            </p:extLst>
          </p:nvPr>
        </p:nvGraphicFramePr>
        <p:xfrm>
          <a:off x="-42396" y="1371600"/>
          <a:ext cx="9154551" cy="3322319"/>
        </p:xfrm>
        <a:graphic>
          <a:graphicData uri="http://schemas.openxmlformats.org/drawingml/2006/table">
            <a:tbl>
              <a:tblPr firstRow="1" bandRow="1">
                <a:tableStyleId>{073A0DAA-6AF3-43AB-8588-CEC1D06C72B9}</a:tableStyleId>
              </a:tblPr>
              <a:tblGrid>
                <a:gridCol w="9154551">
                  <a:extLst>
                    <a:ext uri="{9D8B030D-6E8A-4147-A177-3AD203B41FA5}">
                      <a16:colId xmlns:a16="http://schemas.microsoft.com/office/drawing/2014/main" val="2920098056"/>
                    </a:ext>
                  </a:extLst>
                </a:gridCol>
              </a:tblGrid>
              <a:tr h="488576">
                <a:tc>
                  <a:txBody>
                    <a:bodyPr/>
                    <a:lstStyle/>
                    <a:p>
                      <a:r>
                        <a:rPr lang="en-GB" dirty="0">
                          <a:effectLst/>
                        </a:rPr>
                        <a:t>Phase Test</a:t>
                      </a:r>
                      <a:r>
                        <a:rPr lang="en-GB" sz="1800" dirty="0"/>
                        <a:t> :</a:t>
                      </a:r>
                    </a:p>
                  </a:txBody>
                  <a:tcPr marL="68580" marR="68580" marT="34290" marB="34290"/>
                </a:tc>
                <a:extLst>
                  <a:ext uri="{0D108BD9-81ED-4DB2-BD59-A6C34878D82A}">
                    <a16:rowId xmlns:a16="http://schemas.microsoft.com/office/drawing/2014/main" val="3379542586"/>
                  </a:ext>
                </a:extLst>
              </a:tr>
              <a:tr h="2833743">
                <a:tc>
                  <a:txBody>
                    <a:bodyPr/>
                    <a:lstStyle/>
                    <a:p>
                      <a:pPr marL="342900" indent="-342900">
                        <a:buFont typeface="Arial" panose="020B0604020202020204" pitchFamily="34" charset="0"/>
                        <a:buChar char="•"/>
                      </a:pPr>
                      <a:r>
                        <a:rPr lang="en-GB" sz="2400" dirty="0"/>
                        <a:t>Online multiple-choice test of (90 minutes).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This test covers topics from the whole module</a:t>
                      </a:r>
                      <a:endParaRPr lang="en-GB" sz="2400"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2719988076"/>
                  </a:ext>
                </a:extLst>
              </a:tr>
            </a:tbl>
          </a:graphicData>
        </a:graphic>
      </p:graphicFrame>
    </p:spTree>
    <p:extLst>
      <p:ext uri="{BB962C8B-B14F-4D97-AF65-F5344CB8AC3E}">
        <p14:creationId xmlns:p14="http://schemas.microsoft.com/office/powerpoint/2010/main" val="4273927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590800"/>
            <a:ext cx="4169563" cy="696594"/>
          </a:xfrm>
        </p:spPr>
        <p:txBody>
          <a:bodyPr/>
          <a:lstStyle/>
          <a:p>
            <a:r>
              <a:rPr lang="en-GB" dirty="0"/>
              <a:t>Let’s get started!</a:t>
            </a:r>
          </a:p>
        </p:txBody>
      </p:sp>
    </p:spTree>
    <p:extLst>
      <p:ext uri="{BB962C8B-B14F-4D97-AF65-F5344CB8AC3E}">
        <p14:creationId xmlns:p14="http://schemas.microsoft.com/office/powerpoint/2010/main" val="3927587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3149" y="547242"/>
            <a:ext cx="5996940" cy="566822"/>
          </a:xfrm>
          <a:prstGeom prst="rect">
            <a:avLst/>
          </a:prstGeom>
        </p:spPr>
        <p:txBody>
          <a:bodyPr vert="horz" wrap="square" lIns="0" tIns="12700" rIns="0" bIns="0" rtlCol="0">
            <a:spAutoFit/>
          </a:bodyPr>
          <a:lstStyle/>
          <a:p>
            <a:pPr marL="12700">
              <a:spcBef>
                <a:spcPts val="100"/>
              </a:spcBef>
            </a:pPr>
            <a:r>
              <a:rPr lang="en-GB"/>
              <a:t>What is Computer network?</a:t>
            </a:r>
            <a:endParaRPr lang="en-GB" dirty="0"/>
          </a:p>
        </p:txBody>
      </p:sp>
      <p:pic>
        <p:nvPicPr>
          <p:cNvPr id="4" name="Picture 3" descr="A screenshot of a computer network&#10;&#10;Description automatically generated">
            <a:extLst>
              <a:ext uri="{FF2B5EF4-FFF2-40B4-BE49-F238E27FC236}">
                <a16:creationId xmlns:a16="http://schemas.microsoft.com/office/drawing/2014/main" id="{035F0938-BF42-915A-4976-A2BC6DA5F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475444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a:extLst>
                  <a:ext uri="{FF2B5EF4-FFF2-40B4-BE49-F238E27FC236}">
                    <a16:creationId xmlns:a16="http://schemas.microsoft.com/office/drawing/2014/main" id="{D45518BC-6964-F181-4235-1D311564A0B0}"/>
                  </a:ext>
                </a:extLst>
              </p:cNvPr>
              <p:cNvGraphicFramePr>
                <a:graphicFrameLocks noGrp="1"/>
              </p:cNvGraphicFramePr>
              <p:nvPr>
                <p:extLst>
                  <p:ext uri="{D42A27DB-BD31-4B8C-83A1-F6EECF244321}">
                    <p14:modId xmlns:p14="http://schemas.microsoft.com/office/powerpoint/2010/main" val="365521104"/>
                  </p:ext>
                </p:extLst>
              </p:nvPr>
            </p:nvGraphicFramePr>
            <p:xfrm>
              <a:off x="0" y="1186599"/>
              <a:ext cx="9029700" cy="481965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a:extLst>
                  <a:ext uri="{FF2B5EF4-FFF2-40B4-BE49-F238E27FC236}">
                    <a16:creationId xmlns:a16="http://schemas.microsoft.com/office/drawing/2014/main" id="{D45518BC-6964-F181-4235-1D311564A0B0}"/>
                  </a:ext>
                </a:extLst>
              </p:cNvPr>
              <p:cNvPicPr>
                <a:picLocks noGrp="1" noRot="1" noChangeAspect="1" noMove="1" noResize="1" noEditPoints="1" noAdjustHandles="1" noChangeArrowheads="1" noChangeShapeType="1"/>
              </p:cNvPicPr>
              <p:nvPr/>
            </p:nvPicPr>
            <p:blipFill>
              <a:blip r:embed="rId5"/>
              <a:stretch>
                <a:fillRect/>
              </a:stretch>
            </p:blipFill>
            <p:spPr>
              <a:xfrm>
                <a:off x="0" y="1186599"/>
                <a:ext cx="9029700" cy="481965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1298" y="547242"/>
            <a:ext cx="7062470" cy="574040"/>
          </a:xfrm>
          <a:prstGeom prst="rect">
            <a:avLst/>
          </a:prstGeom>
        </p:spPr>
        <p:txBody>
          <a:bodyPr vert="horz" wrap="square" lIns="0" tIns="12700" rIns="0" bIns="0" rtlCol="0">
            <a:spAutoFit/>
          </a:bodyPr>
          <a:lstStyle/>
          <a:p>
            <a:pPr marL="12700">
              <a:lnSpc>
                <a:spcPct val="100000"/>
              </a:lnSpc>
              <a:spcBef>
                <a:spcPts val="100"/>
              </a:spcBef>
            </a:pPr>
            <a:r>
              <a:rPr lang="en-GB" dirty="0"/>
              <a:t>What is a Computer Network?</a:t>
            </a:r>
            <a:endParaRPr dirty="0"/>
          </a:p>
        </p:txBody>
      </p:sp>
      <p:sp>
        <p:nvSpPr>
          <p:cNvPr id="4" name="TextBox 3">
            <a:extLst>
              <a:ext uri="{FF2B5EF4-FFF2-40B4-BE49-F238E27FC236}">
                <a16:creationId xmlns:a16="http://schemas.microsoft.com/office/drawing/2014/main" id="{54FF6284-DDB8-B39F-B19B-387183B614CD}"/>
              </a:ext>
            </a:extLst>
          </p:cNvPr>
          <p:cNvSpPr txBox="1"/>
          <p:nvPr/>
        </p:nvSpPr>
        <p:spPr>
          <a:xfrm>
            <a:off x="228600" y="1595021"/>
            <a:ext cx="8915400" cy="830997"/>
          </a:xfrm>
          <a:prstGeom prst="rect">
            <a:avLst/>
          </a:prstGeom>
          <a:noFill/>
        </p:spPr>
        <p:txBody>
          <a:bodyPr wrap="square" rtlCol="0">
            <a:spAutoFit/>
          </a:bodyPr>
          <a:lstStyle>
            <a:defPPr>
              <a:defRPr lang="en-US"/>
            </a:defPPr>
            <a:lvl1pPr>
              <a:defRPr sz="2800">
                <a:latin typeface="Arial MT"/>
              </a:defRPr>
            </a:lvl1pPr>
          </a:lstStyle>
          <a:p>
            <a:endParaRPr lang="ar-SA" sz="2400" dirty="0"/>
          </a:p>
          <a:p>
            <a:endParaRPr lang="en-GB" sz="2400" dirty="0"/>
          </a:p>
        </p:txBody>
      </p:sp>
      <p:pic>
        <p:nvPicPr>
          <p:cNvPr id="5" name="Picture 4" descr="A diagram of a computer network&#10;&#10;Description automatically generated with medium confidence">
            <a:extLst>
              <a:ext uri="{FF2B5EF4-FFF2-40B4-BE49-F238E27FC236}">
                <a16:creationId xmlns:a16="http://schemas.microsoft.com/office/drawing/2014/main" id="{19B30DA3-5D74-D253-6B1B-44EF1F6CD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71600"/>
            <a:ext cx="8153400" cy="5105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Computer Network?</a:t>
            </a:r>
          </a:p>
        </p:txBody>
      </p:sp>
      <p:sp>
        <p:nvSpPr>
          <p:cNvPr id="3" name="Text Placeholder 2"/>
          <p:cNvSpPr>
            <a:spLocks noGrp="1"/>
          </p:cNvSpPr>
          <p:nvPr>
            <p:ph type="body" idx="1"/>
          </p:nvPr>
        </p:nvSpPr>
        <p:spPr>
          <a:xfrm>
            <a:off x="466974" y="1474226"/>
            <a:ext cx="8210052" cy="4062972"/>
          </a:xfrm>
        </p:spPr>
        <p:txBody>
          <a:bodyPr/>
          <a:lstStyle/>
          <a:p>
            <a:pPr>
              <a:lnSpc>
                <a:spcPct val="90000"/>
              </a:lnSpc>
            </a:pPr>
            <a:r>
              <a:rPr lang="en-US" altLang="en-US" b="1" dirty="0">
                <a:solidFill>
                  <a:srgbClr val="FF6600"/>
                </a:solidFill>
                <a:ea typeface="ＭＳ Ｐゴシック" pitchFamily="34" charset="-128"/>
              </a:rPr>
              <a:t>A computer network</a:t>
            </a:r>
            <a:r>
              <a:rPr lang="en-US" altLang="en-US" dirty="0">
                <a:solidFill>
                  <a:srgbClr val="FF6600"/>
                </a:solidFill>
                <a:ea typeface="ＭＳ Ｐゴシック" pitchFamily="34" charset="-128"/>
              </a:rPr>
              <a:t> </a:t>
            </a:r>
            <a:r>
              <a:rPr lang="en-US" altLang="en-US" b="1" dirty="0">
                <a:solidFill>
                  <a:srgbClr val="FF6600"/>
                </a:solidFill>
                <a:ea typeface="ＭＳ Ｐゴシック" pitchFamily="34" charset="-128"/>
              </a:rPr>
              <a:t>is…</a:t>
            </a:r>
          </a:p>
          <a:p>
            <a:pPr>
              <a:lnSpc>
                <a:spcPct val="90000"/>
              </a:lnSpc>
            </a:pPr>
            <a:endParaRPr lang="en-US" altLang="en-US" b="1" dirty="0">
              <a:solidFill>
                <a:srgbClr val="FF6600"/>
              </a:solidFill>
              <a:ea typeface="ＭＳ Ｐゴシック" pitchFamily="34" charset="-128"/>
            </a:endParaRPr>
          </a:p>
          <a:p>
            <a:pPr marL="390952" indent="-390952">
              <a:lnSpc>
                <a:spcPct val="90000"/>
              </a:lnSpc>
              <a:buFont typeface="Arial" panose="020B0604020202020204" pitchFamily="34" charset="0"/>
              <a:buChar char="•"/>
            </a:pPr>
            <a:r>
              <a:rPr lang="en-US" altLang="en-US" dirty="0">
                <a:ea typeface="ＭＳ Ｐゴシック" pitchFamily="34" charset="-128"/>
              </a:rPr>
              <a:t>A collection of computing devices connected in order to share resources</a:t>
            </a:r>
            <a:r>
              <a:rPr lang="en-GB" dirty="0">
                <a:ea typeface="ＭＳ Ｐゴシック" pitchFamily="34" charset="-128"/>
              </a:rPr>
              <a:t>, exchange information, and communicate with each other</a:t>
            </a:r>
            <a:r>
              <a:rPr lang="en-US" altLang="en-US" dirty="0">
                <a:ea typeface="ＭＳ Ｐゴシック" pitchFamily="34" charset="-128"/>
              </a:rPr>
              <a:t>.</a:t>
            </a:r>
          </a:p>
          <a:p>
            <a:pPr marL="390952" indent="-390952">
              <a:lnSpc>
                <a:spcPct val="90000"/>
              </a:lnSpc>
              <a:buFont typeface="Arial" panose="020B0604020202020204" pitchFamily="34" charset="0"/>
              <a:buChar char="•"/>
            </a:pPr>
            <a:endParaRPr lang="en-US" altLang="en-US" dirty="0">
              <a:ea typeface="ＭＳ Ｐゴシック" pitchFamily="34" charset="-128"/>
            </a:endParaRPr>
          </a:p>
          <a:p>
            <a:pPr marL="390952" indent="-390952">
              <a:lnSpc>
                <a:spcPct val="90000"/>
              </a:lnSpc>
              <a:buFont typeface="Arial" panose="020B0604020202020204" pitchFamily="34" charset="0"/>
              <a:buChar char="•"/>
            </a:pPr>
            <a:r>
              <a:rPr lang="en-US" altLang="en-US" dirty="0">
                <a:ea typeface="ＭＳ Ｐゴシック" pitchFamily="34" charset="-128"/>
              </a:rPr>
              <a:t>Connections between computing devices can be </a:t>
            </a:r>
            <a:r>
              <a:rPr lang="en-US" altLang="en-US" b="1" i="1" dirty="0">
                <a:ea typeface="ＭＳ Ｐゴシック" pitchFamily="34" charset="-128"/>
              </a:rPr>
              <a:t>physical</a:t>
            </a:r>
            <a:r>
              <a:rPr lang="en-US" altLang="en-US" dirty="0">
                <a:ea typeface="ＭＳ Ｐゴシック" pitchFamily="34" charset="-128"/>
              </a:rPr>
              <a:t> using wires or cables or </a:t>
            </a:r>
            <a:r>
              <a:rPr lang="en-US" altLang="en-US" b="1" i="1" dirty="0">
                <a:ea typeface="ＭＳ Ｐゴシック" pitchFamily="34" charset="-128"/>
              </a:rPr>
              <a:t>wireless</a:t>
            </a:r>
            <a:r>
              <a:rPr lang="en-US" altLang="en-US" dirty="0">
                <a:ea typeface="ＭＳ Ｐゴシック" pitchFamily="34" charset="-128"/>
              </a:rPr>
              <a:t> using radio waves or infrared signals.</a:t>
            </a:r>
          </a:p>
          <a:p>
            <a:pPr marL="390952" indent="-390952">
              <a:lnSpc>
                <a:spcPct val="90000"/>
              </a:lnSpc>
              <a:buFont typeface="Arial" panose="020B0604020202020204" pitchFamily="34" charset="0"/>
              <a:buChar char="•"/>
            </a:pPr>
            <a:endParaRPr lang="en-US" altLang="en-US"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spTree>
    <p:extLst>
      <p:ext uri="{BB962C8B-B14F-4D97-AF65-F5344CB8AC3E}">
        <p14:creationId xmlns:p14="http://schemas.microsoft.com/office/powerpoint/2010/main" val="2269951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dirty="0"/>
              <a:t>What is a </a:t>
            </a:r>
            <a:r>
              <a:rPr lang="en-GB" sz="3600" dirty="0">
                <a:ea typeface="ＭＳ Ｐゴシック" pitchFamily="34" charset="-128"/>
              </a:rPr>
              <a:t>Purpose Of Network </a:t>
            </a:r>
            <a:r>
              <a:rPr lang="en-GB" dirty="0"/>
              <a:t>?</a:t>
            </a:r>
          </a:p>
        </p:txBody>
      </p:sp>
      <p:sp>
        <p:nvSpPr>
          <p:cNvPr id="3" name="Text Placeholder 2"/>
          <p:cNvSpPr>
            <a:spLocks noGrp="1"/>
          </p:cNvSpPr>
          <p:nvPr>
            <p:ph type="body" idx="1"/>
          </p:nvPr>
        </p:nvSpPr>
        <p:spPr>
          <a:xfrm>
            <a:off x="466974" y="1474226"/>
            <a:ext cx="8210052" cy="5168531"/>
          </a:xfrm>
        </p:spPr>
        <p:txBody>
          <a:bodyPr/>
          <a:lstStyle/>
          <a:p>
            <a:pPr>
              <a:buFont typeface="Arial" panose="020B0604020202020204" pitchFamily="34" charset="0"/>
              <a:buChar char="•"/>
            </a:pPr>
            <a:endParaRPr lang="en-GB" dirty="0">
              <a:ea typeface="ＭＳ Ｐゴシック" pitchFamily="34" charset="-128"/>
            </a:endParaRPr>
          </a:p>
          <a:p>
            <a:pPr marL="342900" indent="-342900">
              <a:buFont typeface="Arial" panose="020B0604020202020204" pitchFamily="34" charset="0"/>
              <a:buChar char="•"/>
            </a:pPr>
            <a:r>
              <a:rPr lang="en-GB" dirty="0">
                <a:ea typeface="ＭＳ Ｐゴシック" pitchFamily="34" charset="-128"/>
              </a:rPr>
              <a:t>Sharing resource reduce costs. Ex Sharing hardware (USB printer vs Network printers) .</a:t>
            </a:r>
          </a:p>
          <a:p>
            <a:pPr marL="342900" indent="-342900">
              <a:buFont typeface="Arial" panose="020B0604020202020204" pitchFamily="34" charset="0"/>
              <a:buChar char="•"/>
            </a:pPr>
            <a:r>
              <a:rPr lang="en-GB" dirty="0">
                <a:ea typeface="ＭＳ Ｐゴシック" pitchFamily="34" charset="-128"/>
              </a:rPr>
              <a:t> Sharing data.</a:t>
            </a:r>
          </a:p>
          <a:p>
            <a:pPr marL="342900" indent="-342900">
              <a:buFont typeface="Arial" panose="020B0604020202020204" pitchFamily="34" charset="0"/>
              <a:buChar char="•"/>
            </a:pPr>
            <a:r>
              <a:rPr lang="en-GB" dirty="0">
                <a:ea typeface="ＭＳ Ｐゴシック" pitchFamily="34" charset="-128"/>
              </a:rPr>
              <a:t>Data protection.</a:t>
            </a:r>
          </a:p>
          <a:p>
            <a:pPr marL="342900" indent="-342900">
              <a:buFont typeface="Arial" panose="020B0604020202020204" pitchFamily="34" charset="0"/>
              <a:buChar char="•"/>
            </a:pPr>
            <a:r>
              <a:rPr lang="en-GB" dirty="0">
                <a:ea typeface="ＭＳ Ｐゴシック" pitchFamily="34" charset="-128"/>
              </a:rPr>
              <a:t>IPTV and online streaming services.</a:t>
            </a:r>
          </a:p>
          <a:p>
            <a:pPr marL="342900" indent="-342900">
              <a:buFont typeface="Arial" panose="020B0604020202020204" pitchFamily="34" charset="0"/>
              <a:buChar char="•"/>
            </a:pPr>
            <a:r>
              <a:rPr lang="en-GB" dirty="0">
                <a:ea typeface="ＭＳ Ｐゴシック" pitchFamily="34" charset="-128"/>
              </a:rPr>
              <a:t>Access company services (ERP, Mail) .</a:t>
            </a:r>
          </a:p>
          <a:p>
            <a:pPr marL="342900" indent="-342900">
              <a:buFont typeface="Arial" panose="020B0604020202020204" pitchFamily="34" charset="0"/>
              <a:buChar char="•"/>
            </a:pPr>
            <a:r>
              <a:rPr lang="en-GB" dirty="0">
                <a:ea typeface="ＭＳ Ｐゴシック" pitchFamily="34" charset="-128"/>
              </a:rPr>
              <a:t>Online games. </a:t>
            </a:r>
          </a:p>
          <a:p>
            <a:pPr marL="342900" indent="-342900">
              <a:buFont typeface="Arial" panose="020B0604020202020204" pitchFamily="34" charset="0"/>
              <a:buChar char="•"/>
            </a:pPr>
            <a:r>
              <a:rPr lang="en-GB" dirty="0">
                <a:ea typeface="ＭＳ Ｐゴシック" pitchFamily="34" charset="-128"/>
              </a:rPr>
              <a:t>E-Learning.</a:t>
            </a:r>
          </a:p>
          <a:p>
            <a:pPr marL="342900" indent="-342900">
              <a:buFont typeface="Arial" panose="020B0604020202020204" pitchFamily="34" charset="0"/>
              <a:buChar char="•"/>
            </a:pPr>
            <a:r>
              <a:rPr lang="en-GB" dirty="0">
                <a:ea typeface="ＭＳ Ｐゴシック" pitchFamily="34" charset="-128"/>
              </a:rPr>
              <a:t>Remote access to resources and data from anywhere.</a:t>
            </a:r>
          </a:p>
          <a:p>
            <a:pPr marL="342900" indent="-342900">
              <a:buFont typeface="Arial" panose="020B0604020202020204" pitchFamily="34" charset="0"/>
              <a:buChar char="•"/>
            </a:pPr>
            <a:endParaRPr lang="en-GB" dirty="0">
              <a:ea typeface="ＭＳ Ｐゴシック" pitchFamily="34" charset="-128"/>
            </a:endParaRPr>
          </a:p>
          <a:p>
            <a:pPr marL="342900" indent="-342900">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spTree>
    <p:extLst>
      <p:ext uri="{BB962C8B-B14F-4D97-AF65-F5344CB8AC3E}">
        <p14:creationId xmlns:p14="http://schemas.microsoft.com/office/powerpoint/2010/main" val="736150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dirty="0"/>
              <a:t>What is a </a:t>
            </a:r>
            <a:r>
              <a:rPr lang="en-GB" sz="3600" dirty="0">
                <a:ea typeface="ＭＳ Ｐゴシック" pitchFamily="34" charset="-128"/>
              </a:rPr>
              <a:t>Purpose Of Network </a:t>
            </a:r>
            <a:r>
              <a:rPr lang="en-GB" dirty="0"/>
              <a:t>?</a:t>
            </a:r>
          </a:p>
        </p:txBody>
      </p:sp>
      <p:sp>
        <p:nvSpPr>
          <p:cNvPr id="3" name="Text Placeholder 2"/>
          <p:cNvSpPr>
            <a:spLocks noGrp="1"/>
          </p:cNvSpPr>
          <p:nvPr>
            <p:ph type="body" idx="1"/>
          </p:nvPr>
        </p:nvSpPr>
        <p:spPr>
          <a:xfrm>
            <a:off x="466974" y="1474226"/>
            <a:ext cx="8210052" cy="1115755"/>
          </a:xfrm>
        </p:spPr>
        <p:txBody>
          <a:bodyPr/>
          <a:lstStyle/>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furniture, screenshot, cartoon, LEGO&#10;&#10;Description automatically generated">
            <a:extLst>
              <a:ext uri="{FF2B5EF4-FFF2-40B4-BE49-F238E27FC236}">
                <a16:creationId xmlns:a16="http://schemas.microsoft.com/office/drawing/2014/main" id="{E75CFBD5-E6C6-AC8C-D328-95D8E177F1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974" y="1474226"/>
            <a:ext cx="8067426" cy="4202934"/>
          </a:xfrm>
          <a:prstGeom prst="rect">
            <a:avLst/>
          </a:prstGeom>
        </p:spPr>
      </p:pic>
    </p:spTree>
    <p:extLst>
      <p:ext uri="{BB962C8B-B14F-4D97-AF65-F5344CB8AC3E}">
        <p14:creationId xmlns:p14="http://schemas.microsoft.com/office/powerpoint/2010/main" val="2756857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dirty="0"/>
              <a:t>What is a </a:t>
            </a:r>
            <a:r>
              <a:rPr lang="en-GB" sz="3600" dirty="0">
                <a:ea typeface="ＭＳ Ｐゴシック" pitchFamily="34" charset="-128"/>
              </a:rPr>
              <a:t>Purpose Of Network </a:t>
            </a:r>
            <a:r>
              <a:rPr lang="en-GB" dirty="0"/>
              <a:t>?</a:t>
            </a:r>
          </a:p>
        </p:txBody>
      </p:sp>
      <p:sp>
        <p:nvSpPr>
          <p:cNvPr id="3" name="Text Placeholder 2"/>
          <p:cNvSpPr>
            <a:spLocks noGrp="1"/>
          </p:cNvSpPr>
          <p:nvPr>
            <p:ph type="body" idx="1"/>
          </p:nvPr>
        </p:nvSpPr>
        <p:spPr>
          <a:xfrm>
            <a:off x="466974" y="1474226"/>
            <a:ext cx="8210052" cy="1115755"/>
          </a:xfrm>
        </p:spPr>
        <p:txBody>
          <a:bodyPr/>
          <a:lstStyle/>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5" descr="A picture containing LEGO, cartoon, furniture, screenshot&#10;&#10;Description automatically generated">
            <a:extLst>
              <a:ext uri="{FF2B5EF4-FFF2-40B4-BE49-F238E27FC236}">
                <a16:creationId xmlns:a16="http://schemas.microsoft.com/office/drawing/2014/main" id="{A5AE4CF9-6704-3F1E-2C21-D46D5120D9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295400"/>
            <a:ext cx="7772400" cy="4507734"/>
          </a:xfrm>
          <a:prstGeom prst="rect">
            <a:avLst/>
          </a:prstGeom>
        </p:spPr>
      </p:pic>
    </p:spTree>
    <p:extLst>
      <p:ext uri="{BB962C8B-B14F-4D97-AF65-F5344CB8AC3E}">
        <p14:creationId xmlns:p14="http://schemas.microsoft.com/office/powerpoint/2010/main" val="6077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dirty="0"/>
              <a:t>What is a </a:t>
            </a:r>
            <a:r>
              <a:rPr lang="en-GB" sz="3600" dirty="0">
                <a:ea typeface="ＭＳ Ｐゴシック" pitchFamily="34" charset="-128"/>
              </a:rPr>
              <a:t>Purpose Of Network </a:t>
            </a:r>
            <a:r>
              <a:rPr lang="en-GB" dirty="0"/>
              <a:t>?</a:t>
            </a:r>
          </a:p>
        </p:txBody>
      </p:sp>
      <p:sp>
        <p:nvSpPr>
          <p:cNvPr id="3" name="Text Placeholder 2"/>
          <p:cNvSpPr>
            <a:spLocks noGrp="1"/>
          </p:cNvSpPr>
          <p:nvPr>
            <p:ph type="body" idx="1"/>
          </p:nvPr>
        </p:nvSpPr>
        <p:spPr>
          <a:xfrm>
            <a:off x="466974" y="1474226"/>
            <a:ext cx="8210052" cy="1115755"/>
          </a:xfrm>
        </p:spPr>
        <p:txBody>
          <a:bodyPr/>
          <a:lstStyle/>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text, screenshot, computer, rectangle&#10;&#10;Description automatically generated">
            <a:extLst>
              <a:ext uri="{FF2B5EF4-FFF2-40B4-BE49-F238E27FC236}">
                <a16:creationId xmlns:a16="http://schemas.microsoft.com/office/drawing/2014/main" id="{D4908A63-539C-A57D-CE0E-E16E98A418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880" y="1066800"/>
            <a:ext cx="7772400" cy="5143401"/>
          </a:xfrm>
          <a:prstGeom prst="rect">
            <a:avLst/>
          </a:prstGeom>
        </p:spPr>
      </p:pic>
    </p:spTree>
    <p:extLst>
      <p:ext uri="{BB962C8B-B14F-4D97-AF65-F5344CB8AC3E}">
        <p14:creationId xmlns:p14="http://schemas.microsoft.com/office/powerpoint/2010/main" val="586414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Welcome!</a:t>
            </a:r>
          </a:p>
        </p:txBody>
      </p:sp>
      <p:sp>
        <p:nvSpPr>
          <p:cNvPr id="3" name="Text Placeholder 2"/>
          <p:cNvSpPr>
            <a:spLocks noGrp="1"/>
          </p:cNvSpPr>
          <p:nvPr>
            <p:ph type="body" idx="1"/>
          </p:nvPr>
        </p:nvSpPr>
        <p:spPr>
          <a:xfrm>
            <a:off x="402437" y="1800859"/>
            <a:ext cx="8439150" cy="3016210"/>
          </a:xfrm>
        </p:spPr>
        <p:txBody>
          <a:bodyPr/>
          <a:lstStyle/>
          <a:p>
            <a:r>
              <a:rPr lang="en-GB" dirty="0"/>
              <a:t>Welcome to the </a:t>
            </a:r>
            <a:r>
              <a:rPr lang="en-GB" dirty="0">
                <a:solidFill>
                  <a:schemeClr val="tx1"/>
                </a:solidFill>
              </a:rPr>
              <a:t>Introduction to Networking </a:t>
            </a:r>
            <a:r>
              <a:rPr lang="en-GB" dirty="0"/>
              <a:t>Module! </a:t>
            </a:r>
            <a:r>
              <a:rPr lang="en-GB" dirty="0">
                <a:sym typeface="Wingdings" panose="05000000000000000000" pitchFamily="2" charset="2"/>
              </a:rPr>
              <a:t></a:t>
            </a:r>
            <a:endParaRPr lang="en-GB" dirty="0"/>
          </a:p>
          <a:p>
            <a:endParaRPr lang="en-GB" dirty="0"/>
          </a:p>
          <a:p>
            <a:endParaRPr lang="en-GB" dirty="0"/>
          </a:p>
          <a:p>
            <a:r>
              <a:rPr lang="en-GB" sz="2800" b="1" i="1" dirty="0"/>
              <a:t>Who am I?</a:t>
            </a:r>
          </a:p>
          <a:p>
            <a:endParaRPr lang="en-GB" b="1" i="1" dirty="0"/>
          </a:p>
          <a:p>
            <a:pPr marL="342900" indent="-342900">
              <a:buFont typeface="Arial" panose="020B0604020202020204" pitchFamily="34" charset="0"/>
              <a:buChar char="•"/>
            </a:pPr>
            <a:r>
              <a:rPr lang="en-GB" dirty="0"/>
              <a:t>Mohamed </a:t>
            </a:r>
            <a:r>
              <a:rPr lang="en-GB" dirty="0" err="1"/>
              <a:t>Gorada</a:t>
            </a:r>
            <a:endParaRPr lang="en-GB" dirty="0"/>
          </a:p>
          <a:p>
            <a:pPr marL="342900" indent="-342900">
              <a:buFont typeface="Arial" panose="020B0604020202020204" pitchFamily="34" charset="0"/>
              <a:buChar char="•"/>
            </a:pPr>
            <a:r>
              <a:rPr lang="en-GB" dirty="0"/>
              <a:t>Tutor in Cyber Security </a:t>
            </a:r>
          </a:p>
          <a:p>
            <a:pPr marL="342900" indent="-342900">
              <a:buFont typeface="Arial" panose="020B0604020202020204" pitchFamily="34" charset="0"/>
              <a:buChar char="•"/>
            </a:pPr>
            <a:r>
              <a:rPr lang="en-GB" dirty="0"/>
              <a:t>ae0904@coventry.ac.uk</a:t>
            </a:r>
          </a:p>
        </p:txBody>
      </p:sp>
    </p:spTree>
    <p:extLst>
      <p:ext uri="{BB962C8B-B14F-4D97-AF65-F5344CB8AC3E}">
        <p14:creationId xmlns:p14="http://schemas.microsoft.com/office/powerpoint/2010/main" val="266452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dirty="0"/>
              <a:t>What is a </a:t>
            </a:r>
            <a:r>
              <a:rPr lang="en-GB" sz="3600" dirty="0">
                <a:ea typeface="ＭＳ Ｐゴシック" pitchFamily="34" charset="-128"/>
              </a:rPr>
              <a:t>Purpose Of Network </a:t>
            </a:r>
            <a:r>
              <a:rPr lang="en-GB" dirty="0"/>
              <a:t>?</a:t>
            </a:r>
          </a:p>
        </p:txBody>
      </p:sp>
      <p:sp>
        <p:nvSpPr>
          <p:cNvPr id="3" name="Text Placeholder 2"/>
          <p:cNvSpPr>
            <a:spLocks noGrp="1"/>
          </p:cNvSpPr>
          <p:nvPr>
            <p:ph type="body" idx="1"/>
          </p:nvPr>
        </p:nvSpPr>
        <p:spPr>
          <a:xfrm>
            <a:off x="466974" y="1474226"/>
            <a:ext cx="8210052" cy="1115755"/>
          </a:xfrm>
        </p:spPr>
        <p:txBody>
          <a:bodyPr/>
          <a:lstStyle/>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5" descr="A screenshot of a computer&#10;&#10;Description automatically generated with low confidence">
            <a:extLst>
              <a:ext uri="{FF2B5EF4-FFF2-40B4-BE49-F238E27FC236}">
                <a16:creationId xmlns:a16="http://schemas.microsoft.com/office/drawing/2014/main" id="{628031A2-D6D7-2691-B825-96120107A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066800"/>
            <a:ext cx="7772400" cy="5029200"/>
          </a:xfrm>
          <a:prstGeom prst="rect">
            <a:avLst/>
          </a:prstGeom>
        </p:spPr>
      </p:pic>
    </p:spTree>
    <p:extLst>
      <p:ext uri="{BB962C8B-B14F-4D97-AF65-F5344CB8AC3E}">
        <p14:creationId xmlns:p14="http://schemas.microsoft.com/office/powerpoint/2010/main" val="246202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dirty="0"/>
              <a:t>What is a </a:t>
            </a:r>
            <a:r>
              <a:rPr lang="en-GB" sz="3600" dirty="0">
                <a:ea typeface="ＭＳ Ｐゴシック" pitchFamily="34" charset="-128"/>
              </a:rPr>
              <a:t>Purpose Of Network </a:t>
            </a:r>
            <a:r>
              <a:rPr lang="en-GB" dirty="0"/>
              <a:t>?</a:t>
            </a:r>
          </a:p>
        </p:txBody>
      </p:sp>
      <p:sp>
        <p:nvSpPr>
          <p:cNvPr id="3" name="Text Placeholder 2"/>
          <p:cNvSpPr>
            <a:spLocks noGrp="1"/>
          </p:cNvSpPr>
          <p:nvPr>
            <p:ph type="body" idx="1"/>
          </p:nvPr>
        </p:nvSpPr>
        <p:spPr>
          <a:xfrm>
            <a:off x="466974" y="1474226"/>
            <a:ext cx="8210052" cy="1115755"/>
          </a:xfrm>
        </p:spPr>
        <p:txBody>
          <a:bodyPr/>
          <a:lstStyle/>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5" descr="A screenshot of a computer&#10;&#10;Description automatically generated with low confidence">
            <a:extLst>
              <a:ext uri="{FF2B5EF4-FFF2-40B4-BE49-F238E27FC236}">
                <a16:creationId xmlns:a16="http://schemas.microsoft.com/office/drawing/2014/main" id="{628031A2-D6D7-2691-B825-96120107A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066800"/>
            <a:ext cx="7772400" cy="5029200"/>
          </a:xfrm>
          <a:prstGeom prst="rect">
            <a:avLst/>
          </a:prstGeom>
        </p:spPr>
      </p:pic>
    </p:spTree>
    <p:extLst>
      <p:ext uri="{BB962C8B-B14F-4D97-AF65-F5344CB8AC3E}">
        <p14:creationId xmlns:p14="http://schemas.microsoft.com/office/powerpoint/2010/main" val="3114911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dirty="0"/>
              <a:t>What is a </a:t>
            </a:r>
            <a:r>
              <a:rPr lang="en-GB" sz="3600" dirty="0">
                <a:ea typeface="ＭＳ Ｐゴシック" pitchFamily="34" charset="-128"/>
              </a:rPr>
              <a:t>Purpose Of Network </a:t>
            </a:r>
            <a:r>
              <a:rPr lang="en-GB" dirty="0"/>
              <a:t>?</a:t>
            </a:r>
          </a:p>
        </p:txBody>
      </p:sp>
      <p:sp>
        <p:nvSpPr>
          <p:cNvPr id="3" name="Text Placeholder 2"/>
          <p:cNvSpPr>
            <a:spLocks noGrp="1"/>
          </p:cNvSpPr>
          <p:nvPr>
            <p:ph type="body" idx="1"/>
          </p:nvPr>
        </p:nvSpPr>
        <p:spPr>
          <a:xfrm>
            <a:off x="466974" y="1474226"/>
            <a:ext cx="8210052" cy="1115755"/>
          </a:xfrm>
        </p:spPr>
        <p:txBody>
          <a:bodyPr/>
          <a:lstStyle/>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cartoon, LEGO, design&#10;&#10;Description automatically generated">
            <a:extLst>
              <a:ext uri="{FF2B5EF4-FFF2-40B4-BE49-F238E27FC236}">
                <a16:creationId xmlns:a16="http://schemas.microsoft.com/office/drawing/2014/main" id="{BC09ED0D-871E-7D7D-D12D-1D37E09803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143000"/>
            <a:ext cx="8077200" cy="4953000"/>
          </a:xfrm>
          <a:prstGeom prst="rect">
            <a:avLst/>
          </a:prstGeom>
        </p:spPr>
      </p:pic>
    </p:spTree>
    <p:extLst>
      <p:ext uri="{BB962C8B-B14F-4D97-AF65-F5344CB8AC3E}">
        <p14:creationId xmlns:p14="http://schemas.microsoft.com/office/powerpoint/2010/main" val="121454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dirty="0"/>
              <a:t>What is a </a:t>
            </a:r>
            <a:r>
              <a:rPr lang="en-GB" sz="3600" dirty="0">
                <a:ea typeface="ＭＳ Ｐゴシック" pitchFamily="34" charset="-128"/>
              </a:rPr>
              <a:t>Purpose Of Network </a:t>
            </a:r>
            <a:r>
              <a:rPr lang="en-GB" dirty="0"/>
              <a:t>?</a:t>
            </a:r>
          </a:p>
        </p:txBody>
      </p:sp>
      <p:sp>
        <p:nvSpPr>
          <p:cNvPr id="3" name="Text Placeholder 2"/>
          <p:cNvSpPr>
            <a:spLocks noGrp="1"/>
          </p:cNvSpPr>
          <p:nvPr>
            <p:ph type="body" idx="1"/>
          </p:nvPr>
        </p:nvSpPr>
        <p:spPr>
          <a:xfrm>
            <a:off x="466974" y="1474226"/>
            <a:ext cx="8210052" cy="1115755"/>
          </a:xfrm>
        </p:spPr>
        <p:txBody>
          <a:bodyPr/>
          <a:lstStyle/>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5" descr="A picture containing text, computer, computer, screenshot&#10;&#10;Description automatically generated">
            <a:extLst>
              <a:ext uri="{FF2B5EF4-FFF2-40B4-BE49-F238E27FC236}">
                <a16:creationId xmlns:a16="http://schemas.microsoft.com/office/drawing/2014/main" id="{ECBB48CB-BF55-CD60-4B50-A9E00BC903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974" y="1219200"/>
            <a:ext cx="8372226" cy="4953000"/>
          </a:xfrm>
          <a:prstGeom prst="rect">
            <a:avLst/>
          </a:prstGeom>
        </p:spPr>
      </p:pic>
    </p:spTree>
    <p:extLst>
      <p:ext uri="{BB962C8B-B14F-4D97-AF65-F5344CB8AC3E}">
        <p14:creationId xmlns:p14="http://schemas.microsoft.com/office/powerpoint/2010/main" val="3014768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dirty="0"/>
              <a:t>What is a </a:t>
            </a:r>
            <a:r>
              <a:rPr lang="en-GB" sz="3600" dirty="0">
                <a:ea typeface="ＭＳ Ｐゴシック" pitchFamily="34" charset="-128"/>
              </a:rPr>
              <a:t>Purpose Of Network </a:t>
            </a:r>
            <a:r>
              <a:rPr lang="en-GB" dirty="0"/>
              <a:t>?</a:t>
            </a:r>
          </a:p>
        </p:txBody>
      </p:sp>
      <p:sp>
        <p:nvSpPr>
          <p:cNvPr id="3" name="Text Placeholder 2"/>
          <p:cNvSpPr>
            <a:spLocks noGrp="1"/>
          </p:cNvSpPr>
          <p:nvPr>
            <p:ph type="body" idx="1"/>
          </p:nvPr>
        </p:nvSpPr>
        <p:spPr>
          <a:xfrm>
            <a:off x="466974" y="1474226"/>
            <a:ext cx="8210052" cy="1115755"/>
          </a:xfrm>
        </p:spPr>
        <p:txBody>
          <a:bodyPr/>
          <a:lstStyle/>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text, computer, screenshot, computer&#10;&#10;Description automatically generated">
            <a:extLst>
              <a:ext uri="{FF2B5EF4-FFF2-40B4-BE49-F238E27FC236}">
                <a16:creationId xmlns:a16="http://schemas.microsoft.com/office/drawing/2014/main" id="{47FA5D62-E116-E3C5-78B0-0FD00040AA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724" y="1201587"/>
            <a:ext cx="8348475" cy="4742013"/>
          </a:xfrm>
          <a:prstGeom prst="rect">
            <a:avLst/>
          </a:prstGeom>
        </p:spPr>
      </p:pic>
    </p:spTree>
    <p:extLst>
      <p:ext uri="{BB962C8B-B14F-4D97-AF65-F5344CB8AC3E}">
        <p14:creationId xmlns:p14="http://schemas.microsoft.com/office/powerpoint/2010/main" val="3773947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615553"/>
          </a:xfrm>
        </p:spPr>
        <p:txBody>
          <a:bodyPr/>
          <a:lstStyle/>
          <a:p>
            <a:pPr algn="l"/>
            <a:r>
              <a:rPr lang="en-US" altLang="en-US" sz="4000" dirty="0">
                <a:ea typeface="ＭＳ Ｐゴシック" pitchFamily="34" charset="-128"/>
              </a:rPr>
              <a:t>Types of Networks</a:t>
            </a:r>
            <a:endParaRPr lang="en-GB" sz="3600" dirty="0">
              <a:ea typeface="ＭＳ Ｐゴシック" pitchFamily="34" charset="-128"/>
            </a:endParaRPr>
          </a:p>
        </p:txBody>
      </p:sp>
      <p:sp>
        <p:nvSpPr>
          <p:cNvPr id="3" name="Text Placeholder 2"/>
          <p:cNvSpPr>
            <a:spLocks noGrp="1"/>
          </p:cNvSpPr>
          <p:nvPr>
            <p:ph type="body" idx="1"/>
          </p:nvPr>
        </p:nvSpPr>
        <p:spPr>
          <a:xfrm>
            <a:off x="314574" y="523628"/>
            <a:ext cx="8829426" cy="4063228"/>
          </a:xfrm>
        </p:spPr>
        <p:txBody>
          <a:bodyPr/>
          <a:lstStyle/>
          <a:p>
            <a:pPr indent="-342900" algn="l">
              <a:buFont typeface="Arial" panose="020B0604020202020204" pitchFamily="34" charset="0"/>
              <a:buChar char="•"/>
            </a:pPr>
            <a:endParaRPr lang="en-GB" altLang="en-US" dirty="0">
              <a:latin typeface="Söhne"/>
            </a:endParaRPr>
          </a:p>
          <a:p>
            <a:pPr algn="l"/>
            <a:r>
              <a:rPr lang="en-GB" b="1" dirty="0">
                <a:latin typeface="Söhne"/>
              </a:rPr>
              <a:t>Personal Area Network (PAN) </a:t>
            </a:r>
            <a:r>
              <a:rPr lang="en-GB" dirty="0">
                <a:latin typeface="Söhne"/>
              </a:rPr>
              <a:t>is a small, short-range network used for connecting devices within a relatively small and personal space, typically within a range of a few meters to a few tens of meters.</a:t>
            </a:r>
          </a:p>
          <a:p>
            <a:pPr algn="l"/>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5" descr="A group of devices connected to each other&#10;&#10;Description automatically generated">
            <a:extLst>
              <a:ext uri="{FF2B5EF4-FFF2-40B4-BE49-F238E27FC236}">
                <a16:creationId xmlns:a16="http://schemas.microsoft.com/office/drawing/2014/main" id="{1ABBEA32-5304-535B-C8C6-DA637C480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287" y="3124200"/>
            <a:ext cx="4572000" cy="3092450"/>
          </a:xfrm>
          <a:prstGeom prst="rect">
            <a:avLst/>
          </a:prstGeom>
        </p:spPr>
      </p:pic>
    </p:spTree>
    <p:extLst>
      <p:ext uri="{BB962C8B-B14F-4D97-AF65-F5344CB8AC3E}">
        <p14:creationId xmlns:p14="http://schemas.microsoft.com/office/powerpoint/2010/main" val="824398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615553"/>
          </a:xfrm>
        </p:spPr>
        <p:txBody>
          <a:bodyPr/>
          <a:lstStyle/>
          <a:p>
            <a:pPr algn="l"/>
            <a:r>
              <a:rPr lang="en-US" altLang="en-US" sz="4000" dirty="0">
                <a:ea typeface="ＭＳ Ｐゴシック" pitchFamily="34" charset="-128"/>
              </a:rPr>
              <a:t>Types of Networks</a:t>
            </a:r>
            <a:endParaRPr lang="en-GB" sz="3600" dirty="0">
              <a:ea typeface="ＭＳ Ｐゴシック" pitchFamily="34" charset="-128"/>
            </a:endParaRPr>
          </a:p>
        </p:txBody>
      </p:sp>
      <p:sp>
        <p:nvSpPr>
          <p:cNvPr id="3" name="Text Placeholder 2"/>
          <p:cNvSpPr>
            <a:spLocks noGrp="1"/>
          </p:cNvSpPr>
          <p:nvPr>
            <p:ph type="body" idx="1"/>
          </p:nvPr>
        </p:nvSpPr>
        <p:spPr>
          <a:xfrm>
            <a:off x="314574" y="523628"/>
            <a:ext cx="8829426" cy="5168531"/>
          </a:xfrm>
        </p:spPr>
        <p:txBody>
          <a:bodyPr/>
          <a:lstStyle/>
          <a:p>
            <a:pPr marL="342900" indent="-342900">
              <a:buFont typeface="Arial" panose="020B0604020202020204" pitchFamily="34" charset="0"/>
              <a:buChar char="•"/>
            </a:pPr>
            <a:endParaRPr lang="en-GB" altLang="en-US" b="1" dirty="0">
              <a:latin typeface="Söhne"/>
              <a:ea typeface="ＭＳ Ｐゴシック" pitchFamily="34" charset="-128"/>
            </a:endParaRPr>
          </a:p>
          <a:p>
            <a:pPr algn="l"/>
            <a:r>
              <a:rPr lang="en-GB" b="1" i="0" dirty="0">
                <a:effectLst/>
                <a:latin typeface="Söhne"/>
              </a:rPr>
              <a:t>Local Area Network (LAN): </a:t>
            </a:r>
            <a:r>
              <a:rPr lang="en-GB" b="0" i="0" dirty="0">
                <a:effectLst/>
                <a:latin typeface="Söhne"/>
              </a:rPr>
              <a:t>A LAN is a network that connects devices within a limited geographical area, such as a home, office, or building.</a:t>
            </a:r>
          </a:p>
          <a:p>
            <a:pPr algn="l"/>
            <a:endParaRPr lang="en-GB" dirty="0">
              <a:latin typeface="Söhne"/>
            </a:endParaRPr>
          </a:p>
          <a:p>
            <a:pPr marL="342900" indent="-342900" algn="l">
              <a:buFont typeface="Arial" panose="020B0604020202020204" pitchFamily="34" charset="0"/>
              <a:buChar char="•"/>
            </a:pPr>
            <a:r>
              <a:rPr lang="en-GB" b="0" i="0" dirty="0">
                <a:effectLst/>
                <a:latin typeface="Söhne"/>
              </a:rPr>
              <a:t> LANs typically use Ethernet or Wi-Fi technology and are commonly used for sharing resources, such as files, printers, and internet access, among devices within the same location.</a:t>
            </a: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4" name="Picture 2" descr="Computer Network Types">
            <a:extLst>
              <a:ext uri="{FF2B5EF4-FFF2-40B4-BE49-F238E27FC236}">
                <a16:creationId xmlns:a16="http://schemas.microsoft.com/office/drawing/2014/main" id="{D92957A2-B303-61F2-20A9-E9660D29C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687" y="3089563"/>
            <a:ext cx="50292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171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615553"/>
          </a:xfrm>
        </p:spPr>
        <p:txBody>
          <a:bodyPr/>
          <a:lstStyle/>
          <a:p>
            <a:pPr algn="l"/>
            <a:r>
              <a:rPr lang="en-US" altLang="en-US" sz="4000" dirty="0">
                <a:ea typeface="ＭＳ Ｐゴシック" pitchFamily="34" charset="-128"/>
              </a:rPr>
              <a:t>Types of Networks</a:t>
            </a:r>
            <a:endParaRPr lang="en-GB" sz="3600" dirty="0">
              <a:ea typeface="ＭＳ Ｐゴシック" pitchFamily="34" charset="-128"/>
            </a:endParaRPr>
          </a:p>
        </p:txBody>
      </p:sp>
      <p:sp>
        <p:nvSpPr>
          <p:cNvPr id="3" name="Text Placeholder 2"/>
          <p:cNvSpPr>
            <a:spLocks noGrp="1"/>
          </p:cNvSpPr>
          <p:nvPr>
            <p:ph type="body" idx="1"/>
          </p:nvPr>
        </p:nvSpPr>
        <p:spPr>
          <a:xfrm>
            <a:off x="314574" y="523628"/>
            <a:ext cx="8829426" cy="5168531"/>
          </a:xfrm>
        </p:spPr>
        <p:txBody>
          <a:bodyPr/>
          <a:lstStyle/>
          <a:p>
            <a:pPr marL="342900" indent="-342900">
              <a:buFont typeface="Arial" panose="020B0604020202020204" pitchFamily="34" charset="0"/>
              <a:buChar char="•"/>
            </a:pPr>
            <a:endParaRPr lang="en-GB" altLang="en-US" b="1" dirty="0">
              <a:latin typeface="Söhne"/>
              <a:ea typeface="ＭＳ Ｐゴシック" pitchFamily="34" charset="-128"/>
            </a:endParaRPr>
          </a:p>
          <a:p>
            <a:pPr algn="l"/>
            <a:r>
              <a:rPr lang="en-GB" b="1" i="0" dirty="0">
                <a:effectLst/>
                <a:latin typeface="Söhne"/>
              </a:rPr>
              <a:t>Wide Area Network (WAN): </a:t>
            </a:r>
            <a:r>
              <a:rPr lang="en-GB" b="0" i="0" dirty="0">
                <a:effectLst/>
                <a:latin typeface="Söhne"/>
              </a:rPr>
              <a:t>A WAN covers a larger geographical area and connects multiple LANs or other networks together. </a:t>
            </a:r>
          </a:p>
          <a:p>
            <a:pPr marL="342900" indent="-342900" algn="l">
              <a:buFont typeface="Arial" panose="020B0604020202020204" pitchFamily="34" charset="0"/>
              <a:buChar char="•"/>
            </a:pPr>
            <a:endParaRPr lang="en-GB" dirty="0">
              <a:latin typeface="Söhne"/>
            </a:endParaRPr>
          </a:p>
          <a:p>
            <a:pPr marL="342900" indent="-342900" algn="l">
              <a:buFont typeface="Arial" panose="020B0604020202020204" pitchFamily="34" charset="0"/>
              <a:buChar char="•"/>
            </a:pPr>
            <a:r>
              <a:rPr lang="en-GB" b="0" i="0" dirty="0">
                <a:effectLst/>
                <a:latin typeface="Söhne"/>
              </a:rPr>
              <a:t>WANs can span cities, countries, or even continents. The internet is an example of a large-scale WAN that interconnects networks worldwide.</a:t>
            </a: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2" descr="Computer Network Types">
            <a:extLst>
              <a:ext uri="{FF2B5EF4-FFF2-40B4-BE49-F238E27FC236}">
                <a16:creationId xmlns:a16="http://schemas.microsoft.com/office/drawing/2014/main" id="{EE7F146D-7617-FA62-FFD7-71260BD47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749355"/>
            <a:ext cx="5257800" cy="328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1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615553"/>
          </a:xfrm>
        </p:spPr>
        <p:txBody>
          <a:bodyPr/>
          <a:lstStyle/>
          <a:p>
            <a:pPr algn="l"/>
            <a:r>
              <a:rPr lang="en-US" altLang="en-US" sz="4000" dirty="0">
                <a:ea typeface="ＭＳ Ｐゴシック" pitchFamily="34" charset="-128"/>
              </a:rPr>
              <a:t>Types of Networks</a:t>
            </a:r>
            <a:endParaRPr lang="en-GB" sz="3600" dirty="0">
              <a:ea typeface="ＭＳ Ｐゴシック" pitchFamily="34" charset="-128"/>
            </a:endParaRPr>
          </a:p>
        </p:txBody>
      </p:sp>
      <p:sp>
        <p:nvSpPr>
          <p:cNvPr id="3" name="Text Placeholder 2"/>
          <p:cNvSpPr>
            <a:spLocks noGrp="1"/>
          </p:cNvSpPr>
          <p:nvPr>
            <p:ph type="body" idx="1"/>
          </p:nvPr>
        </p:nvSpPr>
        <p:spPr>
          <a:xfrm>
            <a:off x="314574" y="1066800"/>
            <a:ext cx="8829426" cy="4063228"/>
          </a:xfrm>
        </p:spPr>
        <p:txBody>
          <a:bodyPr/>
          <a:lstStyle/>
          <a:p>
            <a:pPr algn="l"/>
            <a:r>
              <a:rPr lang="en-GB" b="1" i="0" dirty="0">
                <a:effectLst/>
                <a:latin typeface="Söhne"/>
              </a:rPr>
              <a:t>Metropolitan Area Network (MAN): </a:t>
            </a:r>
            <a:r>
              <a:rPr lang="en-GB" b="0" i="0" dirty="0">
                <a:effectLst/>
                <a:latin typeface="Söhne"/>
              </a:rPr>
              <a:t>A MAN is a network that spans across a city or metropolitan area. It connects multiple LANs within the same region and typically utilizes high-speed connections like </a:t>
            </a:r>
            <a:r>
              <a:rPr lang="en-GB" b="0" i="0" dirty="0" err="1">
                <a:effectLst/>
                <a:latin typeface="Söhne"/>
              </a:rPr>
              <a:t>fiber</a:t>
            </a:r>
            <a:r>
              <a:rPr lang="en-GB" b="0" i="0" dirty="0">
                <a:effectLst/>
                <a:latin typeface="Söhne"/>
              </a:rPr>
              <a:t> optic cables.</a:t>
            </a: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2" descr="Computer Network Types">
            <a:extLst>
              <a:ext uri="{FF2B5EF4-FFF2-40B4-BE49-F238E27FC236}">
                <a16:creationId xmlns:a16="http://schemas.microsoft.com/office/drawing/2014/main" id="{9638F3BF-9F11-EFFB-2586-294CB1E86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213" y="2743200"/>
            <a:ext cx="4554147"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437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615553"/>
          </a:xfrm>
        </p:spPr>
        <p:txBody>
          <a:bodyPr/>
          <a:lstStyle/>
          <a:p>
            <a:pPr algn="l"/>
            <a:r>
              <a:rPr lang="en-US" altLang="en-US" sz="4000" dirty="0">
                <a:ea typeface="ＭＳ Ｐゴシック" pitchFamily="34" charset="-128"/>
              </a:rPr>
              <a:t>Types of Networks</a:t>
            </a:r>
            <a:endParaRPr lang="en-GB" sz="3600" dirty="0">
              <a:ea typeface="ＭＳ Ｐゴシック" pitchFamily="34" charset="-128"/>
            </a:endParaRPr>
          </a:p>
        </p:txBody>
      </p:sp>
      <p:sp>
        <p:nvSpPr>
          <p:cNvPr id="3" name="Text Placeholder 2"/>
          <p:cNvSpPr>
            <a:spLocks noGrp="1"/>
          </p:cNvSpPr>
          <p:nvPr>
            <p:ph type="body" idx="1"/>
          </p:nvPr>
        </p:nvSpPr>
        <p:spPr>
          <a:xfrm>
            <a:off x="314574" y="523628"/>
            <a:ext cx="8829426" cy="4063228"/>
          </a:xfrm>
        </p:spPr>
        <p:txBody>
          <a:bodyPr/>
          <a:lstStyle/>
          <a:p>
            <a:pPr marL="342900" indent="-342900">
              <a:buFont typeface="Arial" panose="020B0604020202020204" pitchFamily="34" charset="0"/>
              <a:buChar char="•"/>
            </a:pPr>
            <a:endParaRPr lang="en-GB" altLang="en-US" b="1" dirty="0">
              <a:latin typeface="Söhne"/>
              <a:ea typeface="ＭＳ Ｐゴシック" pitchFamily="34" charset="-128"/>
            </a:endParaRPr>
          </a:p>
          <a:p>
            <a:pPr algn="l"/>
            <a:r>
              <a:rPr lang="en-GB" b="1" i="0" dirty="0">
                <a:effectLst/>
                <a:latin typeface="Söhne"/>
              </a:rPr>
              <a:t>Campus Area Network (CAN): </a:t>
            </a:r>
            <a:r>
              <a:rPr lang="en-GB" b="0" i="0" dirty="0">
                <a:effectLst/>
                <a:latin typeface="Söhne"/>
              </a:rPr>
              <a:t>A CAN is a network that covers a university campus, corporate campus, or any large area like a military base. It connects multiple buildings or locations within a defined area.</a:t>
            </a: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7" name="Picture 6" descr="A picture containing text, screenshot, diagram, font&#10;&#10;Description automatically generated">
            <a:extLst>
              <a:ext uri="{FF2B5EF4-FFF2-40B4-BE49-F238E27FC236}">
                <a16:creationId xmlns:a16="http://schemas.microsoft.com/office/drawing/2014/main" id="{A2433EAB-6A39-A07E-5A9C-F45E2EB37B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087" y="1991575"/>
            <a:ext cx="7157913" cy="4280452"/>
          </a:xfrm>
          <a:prstGeom prst="rect">
            <a:avLst/>
          </a:prstGeom>
        </p:spPr>
      </p:pic>
      <p:pic>
        <p:nvPicPr>
          <p:cNvPr id="8" name="Picture 7" descr="A picture containing text, screenshot, diagram, font&#10;&#10;Description automatically generated">
            <a:extLst>
              <a:ext uri="{FF2B5EF4-FFF2-40B4-BE49-F238E27FC236}">
                <a16:creationId xmlns:a16="http://schemas.microsoft.com/office/drawing/2014/main" id="{0B468A83-6B7D-649A-41EE-774A635C07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086" y="2069515"/>
            <a:ext cx="7157913" cy="4124572"/>
          </a:xfrm>
          <a:prstGeom prst="rect">
            <a:avLst/>
          </a:prstGeom>
        </p:spPr>
      </p:pic>
    </p:spTree>
    <p:extLst>
      <p:ext uri="{BB962C8B-B14F-4D97-AF65-F5344CB8AC3E}">
        <p14:creationId xmlns:p14="http://schemas.microsoft.com/office/powerpoint/2010/main" val="1866445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561997"/>
            <a:ext cx="8210052" cy="677108"/>
          </a:xfrm>
        </p:spPr>
        <p:txBody>
          <a:bodyPr/>
          <a:lstStyle/>
          <a:p>
            <a:r>
              <a:rPr lang="en-GB" dirty="0"/>
              <a:t>Weekly Schedule</a:t>
            </a:r>
          </a:p>
        </p:txBody>
      </p:sp>
      <p:sp>
        <p:nvSpPr>
          <p:cNvPr id="3" name="Text Placeholder 2"/>
          <p:cNvSpPr>
            <a:spLocks noGrp="1"/>
          </p:cNvSpPr>
          <p:nvPr>
            <p:ph type="body" idx="1"/>
          </p:nvPr>
        </p:nvSpPr>
        <p:spPr>
          <a:xfrm>
            <a:off x="451770" y="1734862"/>
            <a:ext cx="8355574" cy="2954655"/>
          </a:xfrm>
        </p:spPr>
        <p:txBody>
          <a:bodyPr/>
          <a:lstStyle/>
          <a:p>
            <a:r>
              <a:rPr lang="en-GB" i="1" dirty="0"/>
              <a:t>Every week you will have…</a:t>
            </a:r>
          </a:p>
          <a:p>
            <a:endParaRPr lang="en-GB" dirty="0"/>
          </a:p>
          <a:p>
            <a:pPr marL="390952" indent="-390952">
              <a:buFont typeface="Arial" panose="020B0604020202020204" pitchFamily="34" charset="0"/>
              <a:buChar char="•"/>
            </a:pPr>
            <a:r>
              <a:rPr lang="en-GB" dirty="0"/>
              <a:t>Pre- Activity </a:t>
            </a:r>
          </a:p>
          <a:p>
            <a:pPr marL="390952" indent="-390952">
              <a:buFont typeface="Arial" panose="020B0604020202020204" pitchFamily="34" charset="0"/>
              <a:buChar char="•"/>
            </a:pPr>
            <a:r>
              <a:rPr lang="en-GB" dirty="0"/>
              <a:t>3 x Applied Content</a:t>
            </a:r>
          </a:p>
          <a:p>
            <a:pPr marL="390952" indent="-390952">
              <a:buFont typeface="Arial" panose="020B0604020202020204" pitchFamily="34" charset="0"/>
              <a:buChar char="•"/>
            </a:pPr>
            <a:r>
              <a:rPr lang="en-GB" dirty="0"/>
              <a:t>Tutorial</a:t>
            </a:r>
          </a:p>
          <a:p>
            <a:pPr marL="390952" indent="-390952">
              <a:buFont typeface="Arial" panose="020B0604020202020204" pitchFamily="34" charset="0"/>
              <a:buChar char="•"/>
            </a:pPr>
            <a:r>
              <a:rPr lang="en-GB" dirty="0"/>
              <a:t>Lab/Academic Skills Sessions</a:t>
            </a:r>
          </a:p>
          <a:p>
            <a:pPr marL="390952" indent="-390952">
              <a:buFont typeface="Arial" panose="020B0604020202020204" pitchFamily="34" charset="0"/>
              <a:buChar char="•"/>
            </a:pPr>
            <a:r>
              <a:rPr lang="en-GB" dirty="0"/>
              <a:t>Post-Activity</a:t>
            </a:r>
          </a:p>
          <a:p>
            <a:pPr marL="390952" indent="-390952">
              <a:buFont typeface="Arial" panose="020B0604020202020204" pitchFamily="34" charset="0"/>
              <a:buChar char="•"/>
            </a:pPr>
            <a:endParaRPr lang="en-GB" b="1" dirty="0"/>
          </a:p>
        </p:txBody>
      </p:sp>
    </p:spTree>
    <p:extLst>
      <p:ext uri="{BB962C8B-B14F-4D97-AF65-F5344CB8AC3E}">
        <p14:creationId xmlns:p14="http://schemas.microsoft.com/office/powerpoint/2010/main" val="1134510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615553"/>
          </a:xfrm>
        </p:spPr>
        <p:txBody>
          <a:bodyPr/>
          <a:lstStyle/>
          <a:p>
            <a:pPr algn="l"/>
            <a:r>
              <a:rPr lang="en-US" altLang="en-US" sz="4000" dirty="0">
                <a:ea typeface="ＭＳ Ｐゴシック" pitchFamily="34" charset="-128"/>
              </a:rPr>
              <a:t>Types of Networks</a:t>
            </a:r>
            <a:endParaRPr lang="en-GB" sz="3600" dirty="0">
              <a:ea typeface="ＭＳ Ｐゴシック" pitchFamily="34" charset="-128"/>
            </a:endParaRPr>
          </a:p>
        </p:txBody>
      </p:sp>
      <p:sp>
        <p:nvSpPr>
          <p:cNvPr id="3" name="Text Placeholder 2"/>
          <p:cNvSpPr>
            <a:spLocks noGrp="1"/>
          </p:cNvSpPr>
          <p:nvPr>
            <p:ph type="body" idx="1"/>
          </p:nvPr>
        </p:nvSpPr>
        <p:spPr>
          <a:xfrm>
            <a:off x="314574" y="523628"/>
            <a:ext cx="8829426" cy="5168531"/>
          </a:xfrm>
        </p:spPr>
        <p:txBody>
          <a:bodyPr/>
          <a:lstStyle/>
          <a:p>
            <a:pPr marL="342900" indent="-342900">
              <a:buFont typeface="Arial" panose="020B0604020202020204" pitchFamily="34" charset="0"/>
              <a:buChar char="•"/>
            </a:pPr>
            <a:endParaRPr lang="en-GB" altLang="en-US" b="1" dirty="0">
              <a:latin typeface="Söhne"/>
              <a:ea typeface="ＭＳ Ｐゴシック" pitchFamily="34" charset="-128"/>
            </a:endParaRPr>
          </a:p>
          <a:p>
            <a:pPr algn="l"/>
            <a:r>
              <a:rPr lang="en-GB" b="1" i="0" dirty="0">
                <a:effectLst/>
                <a:latin typeface="Söhne"/>
              </a:rPr>
              <a:t>Wireless Local Area Network (WLAN): </a:t>
            </a:r>
            <a:r>
              <a:rPr lang="en-GB" b="0" i="0" dirty="0">
                <a:effectLst/>
                <a:latin typeface="Söhne"/>
              </a:rPr>
              <a:t>A WLAN is a wireless network that allows devices to connect and communicate without physical cables. Wi-Fi technology is commonly used for WLANs, enabling wireless connectivity within a specific area.</a:t>
            </a:r>
          </a:p>
          <a:p>
            <a:pPr algn="l"/>
            <a:endParaRPr lang="en-GB" dirty="0">
              <a:latin typeface="Söhne"/>
            </a:endParaRPr>
          </a:p>
          <a:p>
            <a:pPr algn="l"/>
            <a:endParaRPr lang="en-GB" b="0" i="0" dirty="0">
              <a:effectLst/>
              <a:latin typeface="Söhne"/>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diagram, screenshot, line, text&#10;&#10;Description automatically generated">
            <a:extLst>
              <a:ext uri="{FF2B5EF4-FFF2-40B4-BE49-F238E27FC236}">
                <a16:creationId xmlns:a16="http://schemas.microsoft.com/office/drawing/2014/main" id="{A5AB175E-BFB9-3CCF-F08B-F494799D49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2667000"/>
            <a:ext cx="6140684" cy="3276600"/>
          </a:xfrm>
          <a:prstGeom prst="rect">
            <a:avLst/>
          </a:prstGeom>
        </p:spPr>
      </p:pic>
    </p:spTree>
    <p:extLst>
      <p:ext uri="{BB962C8B-B14F-4D97-AF65-F5344CB8AC3E}">
        <p14:creationId xmlns:p14="http://schemas.microsoft.com/office/powerpoint/2010/main" val="3437535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615553"/>
          </a:xfrm>
        </p:spPr>
        <p:txBody>
          <a:bodyPr/>
          <a:lstStyle/>
          <a:p>
            <a:pPr algn="l"/>
            <a:r>
              <a:rPr lang="en-US" altLang="en-US" sz="4000" dirty="0">
                <a:ea typeface="ＭＳ Ｐゴシック" pitchFamily="34" charset="-128"/>
              </a:rPr>
              <a:t>Types of Networks</a:t>
            </a:r>
            <a:endParaRPr lang="en-GB" sz="3600" dirty="0">
              <a:ea typeface="ＭＳ Ｐゴシック" pitchFamily="34" charset="-128"/>
            </a:endParaRPr>
          </a:p>
        </p:txBody>
      </p:sp>
      <p:sp>
        <p:nvSpPr>
          <p:cNvPr id="3" name="Text Placeholder 2"/>
          <p:cNvSpPr>
            <a:spLocks noGrp="1"/>
          </p:cNvSpPr>
          <p:nvPr>
            <p:ph type="body" idx="1"/>
          </p:nvPr>
        </p:nvSpPr>
        <p:spPr>
          <a:xfrm>
            <a:off x="314574" y="523628"/>
            <a:ext cx="8829426" cy="7747570"/>
          </a:xfrm>
        </p:spPr>
        <p:txBody>
          <a:bodyPr/>
          <a:lstStyle/>
          <a:p>
            <a:pPr marL="342900" indent="-342900">
              <a:buFont typeface="Arial" panose="020B0604020202020204" pitchFamily="34" charset="0"/>
              <a:buChar char="•"/>
            </a:pPr>
            <a:endParaRPr lang="en-GB" altLang="en-US" b="1" dirty="0">
              <a:latin typeface="Söhne"/>
              <a:ea typeface="ＭＳ Ｐゴシック" pitchFamily="34" charset="-128"/>
            </a:endParaRPr>
          </a:p>
          <a:p>
            <a:pPr algn="l"/>
            <a:r>
              <a:rPr lang="en-GB" b="1" i="0" dirty="0">
                <a:effectLst/>
                <a:latin typeface="Söhne"/>
              </a:rPr>
              <a:t>Virtual Private Network (VPN): </a:t>
            </a:r>
            <a:r>
              <a:rPr lang="en-GB" b="0" i="0" dirty="0">
                <a:effectLst/>
                <a:latin typeface="Söhne"/>
              </a:rPr>
              <a:t>A VPN is a secure network that is established over a public network, such as the internet. It allows remote users to securely access a private network by encrypting the communication between the user's device and the network.</a:t>
            </a:r>
          </a:p>
          <a:p>
            <a:pPr algn="l"/>
            <a:endParaRPr lang="en-GB" dirty="0">
              <a:latin typeface="Söhne"/>
            </a:endParaRPr>
          </a:p>
          <a:p>
            <a:pPr algn="l"/>
            <a:endParaRPr lang="en-GB" b="0" i="0" dirty="0">
              <a:effectLst/>
              <a:latin typeface="Söhne"/>
            </a:endParaRPr>
          </a:p>
          <a:p>
            <a:pPr algn="l"/>
            <a:r>
              <a:rPr lang="en-GB" b="1" i="0" dirty="0">
                <a:effectLst/>
                <a:latin typeface="Söhne"/>
              </a:rPr>
              <a:t>Peer-to-Peer Network (P2P): </a:t>
            </a:r>
            <a:r>
              <a:rPr lang="en-GB" b="0" i="0" dirty="0">
                <a:effectLst/>
                <a:latin typeface="Söhne"/>
              </a:rPr>
              <a:t>In a P2P network, devices connect directly to each other without a centralized server. Each device can act as both a client and a server, enabling sharing of resources and files directly between devices.</a:t>
            </a:r>
          </a:p>
          <a:p>
            <a:br>
              <a:rPr lang="en-GB" dirty="0"/>
            </a:br>
            <a:endParaRPr lang="en-GB" dirty="0">
              <a:latin typeface="Söhne"/>
            </a:endParaRPr>
          </a:p>
          <a:p>
            <a:pPr algn="l"/>
            <a:endParaRPr lang="en-GB" b="0" i="0" dirty="0">
              <a:effectLst/>
              <a:latin typeface="Söhne"/>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spTree>
    <p:extLst>
      <p:ext uri="{BB962C8B-B14F-4D97-AF65-F5344CB8AC3E}">
        <p14:creationId xmlns:p14="http://schemas.microsoft.com/office/powerpoint/2010/main" val="1930377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sz="3600" dirty="0">
                <a:ea typeface="ＭＳ Ｐゴシック" pitchFamily="34" charset="-128"/>
              </a:rPr>
              <a:t>Network</a:t>
            </a:r>
            <a:r>
              <a:rPr lang="en-GB" b="0" i="0" dirty="0">
                <a:solidFill>
                  <a:srgbClr val="343541"/>
                </a:solidFill>
                <a:effectLst/>
                <a:latin typeface="Söhne"/>
              </a:rPr>
              <a:t> </a:t>
            </a:r>
            <a:r>
              <a:rPr lang="en-GB" sz="3600" dirty="0">
                <a:ea typeface="ＭＳ Ｐゴシック" pitchFamily="34" charset="-128"/>
              </a:rPr>
              <a:t>components</a:t>
            </a:r>
          </a:p>
        </p:txBody>
      </p:sp>
      <p:sp>
        <p:nvSpPr>
          <p:cNvPr id="3" name="Text Placeholder 2"/>
          <p:cNvSpPr>
            <a:spLocks noGrp="1"/>
          </p:cNvSpPr>
          <p:nvPr>
            <p:ph type="body" idx="1"/>
          </p:nvPr>
        </p:nvSpPr>
        <p:spPr>
          <a:xfrm>
            <a:off x="466974" y="1295400"/>
            <a:ext cx="8210052" cy="4800097"/>
          </a:xfrm>
        </p:spPr>
        <p:txBody>
          <a:bodyPr/>
          <a:lstStyle/>
          <a:p>
            <a:pPr>
              <a:buFont typeface="Arial" panose="020B0604020202020204" pitchFamily="34" charset="0"/>
              <a:buChar char="•"/>
            </a:pPr>
            <a:endParaRPr lang="en-GB" dirty="0">
              <a:ea typeface="ＭＳ Ｐゴシック" pitchFamily="34" charset="-128"/>
            </a:endParaRPr>
          </a:p>
          <a:p>
            <a:pPr marL="342900" indent="-342900">
              <a:buFont typeface="Arial" panose="020B0604020202020204" pitchFamily="34" charset="0"/>
              <a:buChar char="•"/>
            </a:pPr>
            <a:r>
              <a:rPr lang="en-GB" dirty="0">
                <a:ea typeface="ＭＳ Ｐゴシック" pitchFamily="34" charset="-128"/>
              </a:rPr>
              <a:t>Clients [  Endpoints or End users or nodes].</a:t>
            </a:r>
          </a:p>
          <a:p>
            <a:pPr marL="342900" indent="-342900">
              <a:buFont typeface="Arial" panose="020B0604020202020204" pitchFamily="34" charset="0"/>
              <a:buChar char="•"/>
            </a:pPr>
            <a:r>
              <a:rPr lang="en-GB" dirty="0">
                <a:ea typeface="ＭＳ Ｐゴシック" pitchFamily="34" charset="-128"/>
              </a:rPr>
              <a:t>Servers [ Offer service to clients ]. </a:t>
            </a:r>
          </a:p>
          <a:p>
            <a:pPr marL="342900" indent="-342900">
              <a:buFont typeface="Arial" panose="020B0604020202020204" pitchFamily="34" charset="0"/>
              <a:buChar char="•"/>
            </a:pPr>
            <a:r>
              <a:rPr lang="en-GB" dirty="0">
                <a:ea typeface="ＭＳ Ｐゴシック" pitchFamily="34" charset="-128"/>
              </a:rPr>
              <a:t>Network devices [ Devices provide easy way to connect multiple clients to same server ].</a:t>
            </a:r>
          </a:p>
          <a:p>
            <a:pPr marL="342900" indent="-342900">
              <a:buFont typeface="Arial" panose="020B0604020202020204" pitchFamily="34" charset="0"/>
              <a:buChar char="•"/>
            </a:pPr>
            <a:r>
              <a:rPr lang="en-GB" dirty="0">
                <a:ea typeface="ＭＳ Ｐゴシック" pitchFamily="34" charset="-128"/>
              </a:rPr>
              <a:t>Network Media or Medium [ </a:t>
            </a:r>
            <a:r>
              <a:rPr lang="en-GB" dirty="0">
                <a:solidFill>
                  <a:srgbClr val="FF0000"/>
                </a:solidFill>
                <a:ea typeface="ＭＳ Ｐゴシック" pitchFamily="34" charset="-128"/>
              </a:rPr>
              <a:t>Cables</a:t>
            </a:r>
            <a:r>
              <a:rPr lang="en-GB" dirty="0">
                <a:ea typeface="ＭＳ Ｐゴシック" pitchFamily="34" charset="-128"/>
              </a:rPr>
              <a:t>, or </a:t>
            </a:r>
            <a:r>
              <a:rPr lang="en-GB" dirty="0" err="1">
                <a:solidFill>
                  <a:srgbClr val="FF0000"/>
                </a:solidFill>
                <a:ea typeface="ＭＳ Ｐゴシック" pitchFamily="34" charset="-128"/>
              </a:rPr>
              <a:t>WiFi</a:t>
            </a:r>
            <a:r>
              <a:rPr lang="en-GB" dirty="0">
                <a:solidFill>
                  <a:srgbClr val="FF0000"/>
                </a:solidFill>
                <a:ea typeface="ＭＳ Ｐゴシック" pitchFamily="34" charset="-128"/>
              </a:rPr>
              <a:t> Signal </a:t>
            </a:r>
            <a:r>
              <a:rPr lang="en-GB" dirty="0">
                <a:ea typeface="ＭＳ Ｐゴシック" pitchFamily="34" charset="-128"/>
              </a:rPr>
              <a:t>connect clients and servers to others or to network devices ] </a:t>
            </a:r>
          </a:p>
          <a:p>
            <a:pPr marL="342900" indent="-342900">
              <a:buFont typeface="Arial" panose="020B0604020202020204" pitchFamily="34" charset="0"/>
              <a:buChar char="•"/>
            </a:pPr>
            <a:r>
              <a:rPr lang="en-GB" dirty="0">
                <a:ea typeface="ＭＳ Ｐゴシック" pitchFamily="34" charset="-128"/>
              </a:rPr>
              <a:t>Medias are plugged in NIC (Network interface cards) on clients and servers. </a:t>
            </a:r>
          </a:p>
          <a:p>
            <a:pPr marL="342900" indent="-342900">
              <a:buFont typeface="Arial" panose="020B0604020202020204" pitchFamily="34" charset="0"/>
              <a:buChar char="•"/>
            </a:pPr>
            <a:r>
              <a:rPr lang="en-GB" dirty="0">
                <a:ea typeface="ＭＳ Ｐゴシック" pitchFamily="34" charset="-128"/>
              </a:rPr>
              <a:t>Network protocols. </a:t>
            </a:r>
          </a:p>
          <a:p>
            <a:pPr>
              <a:lnSpc>
                <a:spcPct val="90000"/>
              </a:lnSpc>
            </a:pPr>
            <a:endParaRPr lang="en-US" altLang="en-US" sz="2736" dirty="0">
              <a:ea typeface="ＭＳ Ｐゴシック" pitchFamily="34" charset="-128"/>
            </a:endParaRPr>
          </a:p>
          <a:p>
            <a:endParaRPr lang="en-GB" dirty="0"/>
          </a:p>
        </p:txBody>
      </p:sp>
    </p:spTree>
    <p:extLst>
      <p:ext uri="{BB962C8B-B14F-4D97-AF65-F5344CB8AC3E}">
        <p14:creationId xmlns:p14="http://schemas.microsoft.com/office/powerpoint/2010/main" val="3156826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sz="3600" dirty="0">
                <a:ea typeface="ＭＳ Ｐゴシック" pitchFamily="34" charset="-128"/>
              </a:rPr>
              <a:t>Network</a:t>
            </a:r>
            <a:r>
              <a:rPr lang="en-GB" b="0" i="0" dirty="0">
                <a:solidFill>
                  <a:srgbClr val="343541"/>
                </a:solidFill>
                <a:effectLst/>
                <a:latin typeface="Söhne"/>
              </a:rPr>
              <a:t> </a:t>
            </a:r>
            <a:r>
              <a:rPr lang="en-GB" sz="3600" dirty="0">
                <a:ea typeface="ＭＳ Ｐゴシック" pitchFamily="34" charset="-128"/>
              </a:rPr>
              <a:t>components</a:t>
            </a:r>
          </a:p>
        </p:txBody>
      </p:sp>
      <p:sp>
        <p:nvSpPr>
          <p:cNvPr id="3" name="Text Placeholder 2"/>
          <p:cNvSpPr>
            <a:spLocks noGrp="1"/>
          </p:cNvSpPr>
          <p:nvPr>
            <p:ph type="body" idx="1"/>
          </p:nvPr>
        </p:nvSpPr>
        <p:spPr>
          <a:xfrm>
            <a:off x="466974" y="1295400"/>
            <a:ext cx="8210052" cy="2589491"/>
          </a:xfrm>
        </p:spPr>
        <p:txBody>
          <a:bodyPr/>
          <a:lstStyle/>
          <a:p>
            <a:pPr>
              <a:buFont typeface="Arial" panose="020B0604020202020204" pitchFamily="34" charset="0"/>
              <a:buChar char="•"/>
            </a:pPr>
            <a:r>
              <a:rPr lang="en-US" altLang="en-US" dirty="0">
                <a:ea typeface="ＭＳ Ｐゴシック" pitchFamily="34" charset="-128"/>
              </a:rPr>
              <a:t>A </a:t>
            </a:r>
            <a:r>
              <a:rPr lang="en-US" altLang="en-US" b="1" dirty="0">
                <a:ea typeface="ＭＳ Ｐゴシック" pitchFamily="34" charset="-128"/>
              </a:rPr>
              <a:t>client</a:t>
            </a:r>
            <a:r>
              <a:rPr lang="en-US" altLang="en-US" dirty="0">
                <a:ea typeface="ＭＳ Ｐゴシック" pitchFamily="34" charset="-128"/>
              </a:rPr>
              <a:t> is any device that is sending a request to a server. The </a:t>
            </a:r>
            <a:r>
              <a:rPr lang="en-US" altLang="en-US" b="1" i="1" dirty="0">
                <a:ea typeface="ＭＳ Ｐゴシック" pitchFamily="34" charset="-128"/>
              </a:rPr>
              <a:t>internet</a:t>
            </a:r>
            <a:r>
              <a:rPr lang="en-US" altLang="en-US" dirty="0">
                <a:ea typeface="ＭＳ Ｐゴシック" pitchFamily="34" charset="-128"/>
              </a:rPr>
              <a:t> works on this mechanism. You use a web browser as a ‘client’ to request a web page from a ‘server’. </a:t>
            </a:r>
          </a:p>
          <a:p>
            <a:pPr>
              <a:buFont typeface="Arial" panose="020B0604020202020204" pitchFamily="34" charset="0"/>
              <a:buChar char="•"/>
            </a:pPr>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text, computer, screenshot, medical equipment&#10;&#10;Description automatically generated">
            <a:extLst>
              <a:ext uri="{FF2B5EF4-FFF2-40B4-BE49-F238E27FC236}">
                <a16:creationId xmlns:a16="http://schemas.microsoft.com/office/drawing/2014/main" id="{5634664C-6BE5-D3DB-A097-4C9879CA1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345772"/>
            <a:ext cx="6772026" cy="3902628"/>
          </a:xfrm>
          <a:prstGeom prst="rect">
            <a:avLst/>
          </a:prstGeom>
        </p:spPr>
      </p:pic>
    </p:spTree>
    <p:extLst>
      <p:ext uri="{BB962C8B-B14F-4D97-AF65-F5344CB8AC3E}">
        <p14:creationId xmlns:p14="http://schemas.microsoft.com/office/powerpoint/2010/main" val="3046548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78941"/>
          </a:xfrm>
        </p:spPr>
        <p:txBody>
          <a:bodyPr/>
          <a:lstStyle/>
          <a:p>
            <a:r>
              <a:rPr lang="en-GB" sz="3600" dirty="0">
                <a:ea typeface="ＭＳ Ｐゴシック" pitchFamily="34" charset="-128"/>
              </a:rPr>
              <a:t>Network</a:t>
            </a:r>
            <a:r>
              <a:rPr lang="en-GB" b="0" i="0" dirty="0">
                <a:solidFill>
                  <a:srgbClr val="343541"/>
                </a:solidFill>
                <a:effectLst/>
                <a:latin typeface="Söhne"/>
              </a:rPr>
              <a:t> </a:t>
            </a:r>
            <a:r>
              <a:rPr lang="en-GB" sz="3600" dirty="0">
                <a:ea typeface="ＭＳ Ｐゴシック" pitchFamily="34" charset="-128"/>
              </a:rPr>
              <a:t>components</a:t>
            </a:r>
          </a:p>
        </p:txBody>
      </p:sp>
      <p:sp>
        <p:nvSpPr>
          <p:cNvPr id="3" name="Text Placeholder 2"/>
          <p:cNvSpPr>
            <a:spLocks noGrp="1"/>
          </p:cNvSpPr>
          <p:nvPr>
            <p:ph type="body" idx="1"/>
          </p:nvPr>
        </p:nvSpPr>
        <p:spPr>
          <a:xfrm>
            <a:off x="466974" y="1295400"/>
            <a:ext cx="8210052" cy="2221057"/>
          </a:xfrm>
        </p:spPr>
        <p:txBody>
          <a:bodyPr/>
          <a:lstStyle/>
          <a:p>
            <a:pPr>
              <a:buFont typeface="Arial" panose="020B0604020202020204" pitchFamily="34" charset="0"/>
              <a:buChar char="•"/>
            </a:pPr>
            <a:r>
              <a:rPr lang="en-US" altLang="en-US" dirty="0">
                <a:ea typeface="ＭＳ Ｐゴシック" pitchFamily="34" charset="-128"/>
              </a:rPr>
              <a:t> A </a:t>
            </a:r>
            <a:r>
              <a:rPr lang="en-US" altLang="en-US" b="1" dirty="0">
                <a:ea typeface="ＭＳ Ｐゴシック" pitchFamily="34" charset="-128"/>
              </a:rPr>
              <a:t>server</a:t>
            </a:r>
            <a:r>
              <a:rPr lang="en-US" altLang="en-US" dirty="0">
                <a:ea typeface="ＭＳ Ｐゴシック" pitchFamily="34" charset="-128"/>
              </a:rPr>
              <a:t> is a computer program or a device that provides functionality for other programs or devices, called "clients". </a:t>
            </a:r>
          </a:p>
          <a:p>
            <a:pPr>
              <a:buFont typeface="Arial" panose="020B0604020202020204" pitchFamily="34" charset="0"/>
              <a:buChar char="•"/>
            </a:pPr>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4" name="Picture 1">
            <a:extLst>
              <a:ext uri="{FF2B5EF4-FFF2-40B4-BE49-F238E27FC236}">
                <a16:creationId xmlns:a16="http://schemas.microsoft.com/office/drawing/2014/main" id="{AF496251-9540-AEB4-2BCD-0BF5693A63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743200"/>
            <a:ext cx="4495800" cy="260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8272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5168531"/>
          </a:xfrm>
        </p:spPr>
        <p:txBody>
          <a:bodyPr/>
          <a:lstStyle/>
          <a:p>
            <a:pPr marL="342900" indent="-342900">
              <a:buFont typeface="Arial" panose="020B0604020202020204" pitchFamily="34" charset="0"/>
              <a:buChar char="•"/>
            </a:pPr>
            <a:r>
              <a:rPr lang="en-GB" dirty="0">
                <a:ea typeface="ＭＳ Ｐゴシック" pitchFamily="34" charset="-128"/>
              </a:rPr>
              <a:t>Network devices refer to the hardware or software components that enable communication and facilitate the operation of computer networks.</a:t>
            </a:r>
          </a:p>
          <a:p>
            <a:endParaRPr lang="en-GB" dirty="0">
              <a:ea typeface="ＭＳ Ｐゴシック" pitchFamily="34" charset="-128"/>
            </a:endParaRPr>
          </a:p>
          <a:p>
            <a:pPr marL="342900" indent="-342900">
              <a:buFont typeface="Arial" panose="020B0604020202020204" pitchFamily="34" charset="0"/>
              <a:buChar char="•"/>
            </a:pPr>
            <a:r>
              <a:rPr lang="en-GB" dirty="0">
                <a:ea typeface="ＭＳ Ｐゴシック" pitchFamily="34" charset="-128"/>
              </a:rPr>
              <a:t>These devices play various roles:</a:t>
            </a:r>
          </a:p>
          <a:p>
            <a:endParaRPr lang="en-GB" dirty="0">
              <a:ea typeface="ＭＳ Ｐゴシック" pitchFamily="34" charset="-128"/>
            </a:endParaRPr>
          </a:p>
          <a:p>
            <a:pPr marL="1124803" lvl="2" indent="-342900">
              <a:buFont typeface="Wingdings" pitchFamily="2" charset="2"/>
              <a:buChar char="Ø"/>
            </a:pPr>
            <a:r>
              <a:rPr lang="en-GB" sz="2394" dirty="0">
                <a:solidFill>
                  <a:schemeClr val="tx1"/>
                </a:solidFill>
                <a:latin typeface="Arial"/>
                <a:ea typeface="ＭＳ Ｐゴシック" pitchFamily="34" charset="-128"/>
                <a:cs typeface="Arial"/>
              </a:rPr>
              <a:t>Managing network connectivity</a:t>
            </a:r>
          </a:p>
          <a:p>
            <a:pPr marL="1124803" lvl="2" indent="-342900">
              <a:buFont typeface="Wingdings" pitchFamily="2" charset="2"/>
              <a:buChar char="Ø"/>
            </a:pPr>
            <a:r>
              <a:rPr lang="en-GB" sz="2394" dirty="0">
                <a:solidFill>
                  <a:schemeClr val="tx1"/>
                </a:solidFill>
                <a:latin typeface="Arial"/>
                <a:ea typeface="ＭＳ Ｐゴシック" pitchFamily="34" charset="-128"/>
                <a:cs typeface="Arial"/>
              </a:rPr>
              <a:t>Routing data</a:t>
            </a:r>
          </a:p>
          <a:p>
            <a:pPr marL="1124803" lvl="2" indent="-342900">
              <a:buFont typeface="Wingdings" pitchFamily="2" charset="2"/>
              <a:buChar char="Ø"/>
            </a:pPr>
            <a:r>
              <a:rPr lang="en-GB" sz="2394" dirty="0">
                <a:solidFill>
                  <a:schemeClr val="tx1"/>
                </a:solidFill>
                <a:latin typeface="Arial"/>
                <a:ea typeface="ＭＳ Ｐゴシック" pitchFamily="34" charset="-128"/>
                <a:cs typeface="Arial"/>
              </a:rPr>
              <a:t> Ensuring security,</a:t>
            </a:r>
          </a:p>
          <a:p>
            <a:pPr marL="1124803" lvl="2" indent="-342900">
              <a:buFont typeface="Wingdings" pitchFamily="2" charset="2"/>
              <a:buChar char="Ø"/>
            </a:pPr>
            <a:r>
              <a:rPr lang="en-GB" sz="2394" dirty="0">
                <a:solidFill>
                  <a:schemeClr val="tx1"/>
                </a:solidFill>
                <a:latin typeface="Arial"/>
                <a:ea typeface="ＭＳ Ｐゴシック" pitchFamily="34" charset="-128"/>
                <a:cs typeface="Arial"/>
              </a:rPr>
              <a:t>Providing network services. </a:t>
            </a:r>
          </a:p>
          <a:p>
            <a:pPr>
              <a:buFont typeface="Arial" panose="020B0604020202020204" pitchFamily="34" charset="0"/>
              <a:buChar char="•"/>
            </a:pPr>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spTree>
    <p:extLst>
      <p:ext uri="{BB962C8B-B14F-4D97-AF65-F5344CB8AC3E}">
        <p14:creationId xmlns:p14="http://schemas.microsoft.com/office/powerpoint/2010/main" val="3315302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4800097"/>
          </a:xfrm>
        </p:spPr>
        <p:txBody>
          <a:bodyPr/>
          <a:lstStyle/>
          <a:p>
            <a:pPr algn="l"/>
            <a:r>
              <a:rPr lang="en-GB" b="1" i="0" dirty="0">
                <a:solidFill>
                  <a:srgbClr val="374151"/>
                </a:solidFill>
                <a:effectLst/>
                <a:latin typeface="Söhne"/>
              </a:rPr>
              <a:t> </a:t>
            </a:r>
            <a:r>
              <a:rPr lang="en-GB" b="1" dirty="0">
                <a:ea typeface="ＭＳ Ｐゴシック" pitchFamily="34" charset="-128"/>
              </a:rPr>
              <a:t>Repeater</a:t>
            </a:r>
            <a:r>
              <a:rPr lang="en-GB" b="1" i="0" dirty="0">
                <a:solidFill>
                  <a:srgbClr val="374151"/>
                </a:solidFill>
                <a:effectLst/>
                <a:latin typeface="Söhne"/>
              </a:rPr>
              <a:t> </a:t>
            </a:r>
            <a:r>
              <a:rPr lang="en-GB" dirty="0">
                <a:ea typeface="ＭＳ Ｐゴシック" pitchFamily="34" charset="-128"/>
              </a:rPr>
              <a:t>is a network device used to extend the range of a network by amplifying or repeating the signals it receives. </a:t>
            </a:r>
          </a:p>
          <a:p>
            <a:pPr algn="l"/>
            <a:endParaRPr lang="en-GB" dirty="0">
              <a:ea typeface="ＭＳ Ｐゴシック" pitchFamily="34" charset="-128"/>
            </a:endParaRPr>
          </a:p>
          <a:p>
            <a:pPr algn="l"/>
            <a:r>
              <a:rPr lang="en-GB" dirty="0">
                <a:ea typeface="ＭＳ Ｐゴシック" pitchFamily="34" charset="-128"/>
              </a:rPr>
              <a:t>Repeaters are commonly used in wireless and wired networks to overcome limitations related to signal attenuation and distance.</a:t>
            </a:r>
            <a:endParaRPr lang="en-GB" altLang="en-US" dirty="0">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5" descr="A blue box with text and green text&#10;&#10;Description automatically generated with medium confidence">
            <a:extLst>
              <a:ext uri="{FF2B5EF4-FFF2-40B4-BE49-F238E27FC236}">
                <a16:creationId xmlns:a16="http://schemas.microsoft.com/office/drawing/2014/main" id="{0BC66DF7-5BDE-E6EF-AB33-2EB68A8D5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74" y="3124200"/>
            <a:ext cx="3089026" cy="2819400"/>
          </a:xfrm>
          <a:prstGeom prst="rect">
            <a:avLst/>
          </a:prstGeom>
        </p:spPr>
      </p:pic>
      <p:pic>
        <p:nvPicPr>
          <p:cNvPr id="8" name="Picture 7" descr="A close-up of a router&#10;&#10;Description automatically generated">
            <a:extLst>
              <a:ext uri="{FF2B5EF4-FFF2-40B4-BE49-F238E27FC236}">
                <a16:creationId xmlns:a16="http://schemas.microsoft.com/office/drawing/2014/main" id="{AB77A4C4-F7ED-AFFE-6277-7EB4BBC1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3429000"/>
            <a:ext cx="4038600" cy="2362200"/>
          </a:xfrm>
          <a:prstGeom prst="rect">
            <a:avLst/>
          </a:prstGeom>
        </p:spPr>
      </p:pic>
    </p:spTree>
    <p:extLst>
      <p:ext uri="{BB962C8B-B14F-4D97-AF65-F5344CB8AC3E}">
        <p14:creationId xmlns:p14="http://schemas.microsoft.com/office/powerpoint/2010/main" val="106126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2957926"/>
          </a:xfrm>
        </p:spPr>
        <p:txBody>
          <a:bodyPr/>
          <a:lstStyle/>
          <a:p>
            <a:pPr algn="l"/>
            <a:r>
              <a:rPr lang="en-GB" b="1" i="0" dirty="0">
                <a:solidFill>
                  <a:srgbClr val="374151"/>
                </a:solidFill>
                <a:effectLst/>
                <a:latin typeface="Söhne"/>
              </a:rPr>
              <a:t> </a:t>
            </a: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4" name="Hub, Switch, &amp; Router Explained - What's the difference.mp4">
            <a:hlinkClick r:id="" action="ppaction://media"/>
            <a:extLst>
              <a:ext uri="{FF2B5EF4-FFF2-40B4-BE49-F238E27FC236}">
                <a16:creationId xmlns:a16="http://schemas.microsoft.com/office/drawing/2014/main" id="{EBD6620B-BB25-F7B5-4BFB-B514076809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90600"/>
            <a:ext cx="9144000" cy="5257800"/>
          </a:xfrm>
          <a:prstGeom prst="rect">
            <a:avLst/>
          </a:prstGeom>
        </p:spPr>
      </p:pic>
    </p:spTree>
    <p:extLst>
      <p:ext uri="{BB962C8B-B14F-4D97-AF65-F5344CB8AC3E}">
        <p14:creationId xmlns:p14="http://schemas.microsoft.com/office/powerpoint/2010/main" val="375911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1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4431662"/>
          </a:xfrm>
        </p:spPr>
        <p:txBody>
          <a:bodyPr/>
          <a:lstStyle/>
          <a:p>
            <a:pPr algn="l"/>
            <a:r>
              <a:rPr lang="en-GB" b="1" dirty="0">
                <a:ea typeface="ＭＳ Ｐゴシック" pitchFamily="34" charset="-128"/>
              </a:rPr>
              <a:t>Hub</a:t>
            </a:r>
            <a:r>
              <a:rPr lang="en-GB" dirty="0">
                <a:ea typeface="ＭＳ Ｐゴシック" pitchFamily="34" charset="-128"/>
              </a:rPr>
              <a:t>: hub is a basic networking device that operates at the physical layer of the network. It serves as a central connection point for multiple devices in a local area network (LAN). </a:t>
            </a:r>
            <a:endParaRPr lang="en-GB" altLang="en-US" dirty="0">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electronics&#10;&#10;Description automatically generated">
            <a:extLst>
              <a:ext uri="{FF2B5EF4-FFF2-40B4-BE49-F238E27FC236}">
                <a16:creationId xmlns:a16="http://schemas.microsoft.com/office/drawing/2014/main" id="{C096C47C-131B-621F-6FF1-25B188E1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438400"/>
            <a:ext cx="5562600" cy="3746500"/>
          </a:xfrm>
          <a:prstGeom prst="rect">
            <a:avLst/>
          </a:prstGeom>
        </p:spPr>
      </p:pic>
    </p:spTree>
    <p:extLst>
      <p:ext uri="{BB962C8B-B14F-4D97-AF65-F5344CB8AC3E}">
        <p14:creationId xmlns:p14="http://schemas.microsoft.com/office/powerpoint/2010/main" val="1717225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6273833"/>
          </a:xfrm>
        </p:spPr>
        <p:txBody>
          <a:bodyPr/>
          <a:lstStyle/>
          <a:p>
            <a:pPr algn="l">
              <a:buFont typeface="+mj-lt"/>
              <a:buAutoNum type="arabicPeriod"/>
            </a:pPr>
            <a:r>
              <a:rPr lang="en-GB" dirty="0">
                <a:ea typeface="ＭＳ Ｐゴシック" pitchFamily="34" charset="-128"/>
              </a:rPr>
              <a:t>Hubs are basic networking devices that broadcast data to all connected devices.</a:t>
            </a:r>
          </a:p>
          <a:p>
            <a:pPr algn="l">
              <a:buFont typeface="+mj-lt"/>
              <a:buAutoNum type="arabicPeriod"/>
            </a:pPr>
            <a:endParaRPr lang="en-GB" dirty="0">
              <a:ea typeface="ＭＳ Ｐゴシック" pitchFamily="34" charset="-128"/>
            </a:endParaRPr>
          </a:p>
          <a:p>
            <a:pPr algn="l">
              <a:buFont typeface="+mj-lt"/>
              <a:buAutoNum type="arabicPeriod"/>
            </a:pPr>
            <a:r>
              <a:rPr lang="en-GB" dirty="0">
                <a:ea typeface="ＭＳ Ｐゴシック" pitchFamily="34" charset="-128"/>
              </a:rPr>
              <a:t>Hubs create a single collision domain, leading to potential data collisions and network congestion.</a:t>
            </a:r>
          </a:p>
          <a:p>
            <a:pPr algn="l">
              <a:buFont typeface="+mj-lt"/>
              <a:buAutoNum type="arabicPeriod"/>
            </a:pPr>
            <a:endParaRPr lang="en-GB" dirty="0">
              <a:ea typeface="ＭＳ Ｐゴシック" pitchFamily="34" charset="-128"/>
            </a:endParaRPr>
          </a:p>
          <a:p>
            <a:pPr algn="l">
              <a:buFont typeface="+mj-lt"/>
              <a:buAutoNum type="arabicPeriod"/>
            </a:pPr>
            <a:r>
              <a:rPr lang="en-GB" dirty="0">
                <a:ea typeface="ＭＳ Ｐゴシック" pitchFamily="34" charset="-128"/>
              </a:rPr>
              <a:t>Hubs can lead to reduced network performance as more devices are added or traffic increases.</a:t>
            </a: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electronics&#10;&#10;Description automatically generated">
            <a:extLst>
              <a:ext uri="{FF2B5EF4-FFF2-40B4-BE49-F238E27FC236}">
                <a16:creationId xmlns:a16="http://schemas.microsoft.com/office/drawing/2014/main" id="{C096C47C-131B-621F-6FF1-25B188E13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2826" y="4572000"/>
            <a:ext cx="3276600" cy="1612900"/>
          </a:xfrm>
          <a:prstGeom prst="rect">
            <a:avLst/>
          </a:prstGeom>
        </p:spPr>
      </p:pic>
    </p:spTree>
    <p:extLst>
      <p:ext uri="{BB962C8B-B14F-4D97-AF65-F5344CB8AC3E}">
        <p14:creationId xmlns:p14="http://schemas.microsoft.com/office/powerpoint/2010/main" val="3881532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61899"/>
            <a:ext cx="5179060" cy="690574"/>
          </a:xfrm>
          <a:prstGeom prst="rect">
            <a:avLst/>
          </a:prstGeom>
        </p:spPr>
        <p:txBody>
          <a:bodyPr vert="horz" wrap="square" lIns="0" tIns="13335" rIns="0" bIns="0" rtlCol="0">
            <a:spAutoFit/>
          </a:bodyPr>
          <a:lstStyle/>
          <a:p>
            <a:pPr marL="12700">
              <a:lnSpc>
                <a:spcPct val="100000"/>
              </a:lnSpc>
              <a:spcBef>
                <a:spcPts val="105"/>
              </a:spcBef>
            </a:pPr>
            <a:r>
              <a:rPr lang="en-GB" spc="-15" dirty="0"/>
              <a:t>Course</a:t>
            </a:r>
            <a:r>
              <a:rPr lang="en-GB" spc="-75" dirty="0"/>
              <a:t> </a:t>
            </a:r>
            <a:r>
              <a:rPr lang="en-GB" spc="-5" dirty="0"/>
              <a:t>Objectives</a:t>
            </a:r>
            <a:endParaRPr spc="-5"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r>
              <a:rPr spc="215" dirty="0"/>
              <a:t> </a:t>
            </a:r>
            <a:fld id="{81D60167-4931-47E6-BA6A-407CBD079E47}" type="slidenum">
              <a:rPr dirty="0"/>
              <a:t>4</a:t>
            </a:fld>
            <a:endParaRPr dirty="0"/>
          </a:p>
        </p:txBody>
      </p:sp>
      <p:sp>
        <p:nvSpPr>
          <p:cNvPr id="3" name="object 3"/>
          <p:cNvSpPr txBox="1"/>
          <p:nvPr/>
        </p:nvSpPr>
        <p:spPr>
          <a:xfrm>
            <a:off x="535940" y="1237374"/>
            <a:ext cx="8227060" cy="5275803"/>
          </a:xfrm>
          <a:prstGeom prst="rect">
            <a:avLst/>
          </a:prstGeom>
        </p:spPr>
        <p:txBody>
          <a:bodyPr vert="horz" wrap="square" lIns="0" tIns="12700" rIns="0" bIns="0" rtlCol="0">
            <a:spAutoFit/>
          </a:bodyPr>
          <a:lstStyle/>
          <a:p>
            <a:pPr marL="12700" marR="5080">
              <a:spcBef>
                <a:spcPts val="580"/>
              </a:spcBef>
            </a:pPr>
            <a:r>
              <a:rPr lang="en-GB" sz="2400" dirty="0"/>
              <a:t>By the end of the module, students should be able to : </a:t>
            </a:r>
          </a:p>
          <a:p>
            <a:pPr marL="469900" marR="5080" indent="-457200">
              <a:lnSpc>
                <a:spcPct val="100000"/>
              </a:lnSpc>
              <a:spcBef>
                <a:spcPts val="580"/>
              </a:spcBef>
              <a:buAutoNum type="arabicPeriod"/>
            </a:pPr>
            <a:r>
              <a:rPr lang="en-GB" sz="2400" dirty="0"/>
              <a:t>Understand the fundamental concepts of computer networking, including protocols, topologies, and network models.</a:t>
            </a:r>
          </a:p>
          <a:p>
            <a:pPr marL="469900" marR="5080" indent="-457200">
              <a:lnSpc>
                <a:spcPct val="100000"/>
              </a:lnSpc>
              <a:spcBef>
                <a:spcPts val="580"/>
              </a:spcBef>
              <a:buAutoNum type="arabicPeriod"/>
            </a:pPr>
            <a:r>
              <a:rPr lang="en-GB" sz="2400" dirty="0"/>
              <a:t>Learn the OSI (Open Systems Interconnection) model and how it relates to network communication.</a:t>
            </a:r>
          </a:p>
          <a:p>
            <a:pPr marL="469900" marR="5080" indent="-457200">
              <a:lnSpc>
                <a:spcPct val="100000"/>
              </a:lnSpc>
              <a:spcBef>
                <a:spcPts val="580"/>
              </a:spcBef>
              <a:buAutoNum type="arabicPeriod"/>
            </a:pPr>
            <a:r>
              <a:rPr lang="en-GB" sz="2400" dirty="0"/>
              <a:t>Gain knowledge of network hardware components, such as routers, switches, and network cables.</a:t>
            </a:r>
          </a:p>
          <a:p>
            <a:pPr marL="469900" marR="5080" indent="-457200">
              <a:lnSpc>
                <a:spcPct val="100000"/>
              </a:lnSpc>
              <a:spcBef>
                <a:spcPts val="580"/>
              </a:spcBef>
              <a:buAutoNum type="arabicPeriod"/>
            </a:pPr>
            <a:r>
              <a:rPr lang="en-GB" sz="2400" dirty="0"/>
              <a:t>Understand the basics of IP addressing, subnetting, and routing in TCP/IP networks.</a:t>
            </a:r>
          </a:p>
          <a:p>
            <a:pPr marL="469900" marR="5080" indent="-457200">
              <a:lnSpc>
                <a:spcPct val="100000"/>
              </a:lnSpc>
              <a:spcBef>
                <a:spcPts val="580"/>
              </a:spcBef>
              <a:buAutoNum type="arabicPeriod"/>
            </a:pPr>
            <a:r>
              <a:rPr lang="en-GB" sz="2400" dirty="0"/>
              <a:t>Gain hands-on experience in configuring and troubleshooting network devices and services.</a:t>
            </a:r>
          </a:p>
          <a:p>
            <a:pPr marL="469900" marR="5080" indent="-457200">
              <a:lnSpc>
                <a:spcPct val="100000"/>
              </a:lnSpc>
              <a:spcBef>
                <a:spcPts val="580"/>
              </a:spcBef>
              <a:buAutoNum type="arabicPeriod"/>
            </a:pPr>
            <a:endParaRPr lang="en-GB" sz="2400" spc="-65"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5905399"/>
          </a:xfrm>
        </p:spPr>
        <p:txBody>
          <a:bodyPr/>
          <a:lstStyle/>
          <a:p>
            <a:pPr marL="342900" indent="-342900">
              <a:buFont typeface="Arial" panose="020B0604020202020204" pitchFamily="34" charset="0"/>
              <a:buChar char="•"/>
            </a:pPr>
            <a:r>
              <a:rPr lang="en-GB" b="1" dirty="0">
                <a:ea typeface="ＭＳ Ｐゴシック" pitchFamily="34" charset="-128"/>
              </a:rPr>
              <a:t>Switches</a:t>
            </a:r>
            <a:r>
              <a:rPr lang="en-GB" dirty="0">
                <a:ea typeface="ＭＳ Ｐゴシック" pitchFamily="34" charset="-128"/>
              </a:rPr>
              <a:t>: Switches are devices that connect multiple devices within a local area network (LAN). </a:t>
            </a:r>
          </a:p>
          <a:p>
            <a:pPr marL="342900" indent="-342900">
              <a:buFont typeface="Arial" panose="020B0604020202020204" pitchFamily="34" charset="0"/>
              <a:buChar char="•"/>
            </a:pPr>
            <a:endParaRPr lang="en-GB" dirty="0">
              <a:ea typeface="ＭＳ Ｐゴシック" pitchFamily="34" charset="-128"/>
            </a:endParaRPr>
          </a:p>
          <a:p>
            <a:pPr marL="342900" indent="-342900">
              <a:buFont typeface="Arial" panose="020B0604020202020204" pitchFamily="34" charset="0"/>
              <a:buChar char="•"/>
            </a:pPr>
            <a:r>
              <a:rPr lang="en-GB" dirty="0">
                <a:ea typeface="ＭＳ Ｐゴシック" pitchFamily="34" charset="-128"/>
              </a:rPr>
              <a:t>They receive data packets and forward them to the appropriate destination based on the MAC (Media Access Control) addresses of the devices.</a:t>
            </a: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5" descr="A picture containing machine, LEGO&#10;&#10;Description automatically generated">
            <a:extLst>
              <a:ext uri="{FF2B5EF4-FFF2-40B4-BE49-F238E27FC236}">
                <a16:creationId xmlns:a16="http://schemas.microsoft.com/office/drawing/2014/main" id="{E28C3653-C85B-12A4-5D51-8978DFA350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3581400"/>
            <a:ext cx="6705600" cy="2516617"/>
          </a:xfrm>
          <a:prstGeom prst="rect">
            <a:avLst/>
          </a:prstGeom>
        </p:spPr>
      </p:pic>
    </p:spTree>
    <p:extLst>
      <p:ext uri="{BB962C8B-B14F-4D97-AF65-F5344CB8AC3E}">
        <p14:creationId xmlns:p14="http://schemas.microsoft.com/office/powerpoint/2010/main" val="2750759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911898"/>
            <a:ext cx="8829426" cy="8852873"/>
          </a:xfrm>
        </p:spPr>
        <p:txBody>
          <a:bodyPr/>
          <a:lstStyle/>
          <a:p>
            <a:pPr algn="l">
              <a:buFont typeface="+mj-lt"/>
              <a:buAutoNum type="arabicPeriod"/>
            </a:pPr>
            <a:r>
              <a:rPr lang="en-GB" dirty="0">
                <a:ea typeface="ＭＳ Ｐゴシック" pitchFamily="34" charset="-128"/>
              </a:rPr>
              <a:t>Switches maintain MAC address tables for efficient data forwarding.</a:t>
            </a:r>
          </a:p>
          <a:p>
            <a:pPr algn="l">
              <a:buFont typeface="+mj-lt"/>
              <a:buAutoNum type="arabicPeriod"/>
            </a:pPr>
            <a:endParaRPr lang="en-GB" dirty="0">
              <a:ea typeface="ＭＳ Ｐゴシック" pitchFamily="34" charset="-128"/>
            </a:endParaRPr>
          </a:p>
          <a:p>
            <a:pPr algn="l">
              <a:buFont typeface="+mj-lt"/>
              <a:buAutoNum type="arabicPeriod"/>
            </a:pPr>
            <a:r>
              <a:rPr lang="en-GB" dirty="0">
                <a:ea typeface="ＭＳ Ｐゴシック" pitchFamily="34" charset="-128"/>
              </a:rPr>
              <a:t>They forward unicast traffic directly to the intended destination.</a:t>
            </a:r>
          </a:p>
          <a:p>
            <a:pPr algn="l">
              <a:buFont typeface="+mj-lt"/>
              <a:buAutoNum type="arabicPeriod"/>
            </a:pPr>
            <a:endParaRPr lang="en-GB" dirty="0">
              <a:ea typeface="ＭＳ Ｐゴシック" pitchFamily="34" charset="-128"/>
            </a:endParaRPr>
          </a:p>
          <a:p>
            <a:pPr algn="l">
              <a:buFont typeface="+mj-lt"/>
              <a:buAutoNum type="arabicPeriod"/>
            </a:pPr>
            <a:r>
              <a:rPr lang="en-GB" dirty="0">
                <a:ea typeface="ＭＳ Ｐゴシック" pitchFamily="34" charset="-128"/>
              </a:rPr>
              <a:t>Switches segment networks into separate collision domains.</a:t>
            </a:r>
          </a:p>
          <a:p>
            <a:pPr algn="l">
              <a:buFont typeface="+mj-lt"/>
              <a:buAutoNum type="arabicPeriod"/>
            </a:pPr>
            <a:endParaRPr lang="en-GB" dirty="0">
              <a:ea typeface="ＭＳ Ｐゴシック" pitchFamily="34" charset="-128"/>
            </a:endParaRPr>
          </a:p>
          <a:p>
            <a:pPr algn="l">
              <a:buFont typeface="+mj-lt"/>
              <a:buAutoNum type="arabicPeriod"/>
            </a:pPr>
            <a:r>
              <a:rPr lang="en-GB" dirty="0">
                <a:ea typeface="ＭＳ Ｐゴシック" pitchFamily="34" charset="-128"/>
              </a:rPr>
              <a:t>VLAN support allows logical network segmentation for security and traffic optimization.</a:t>
            </a:r>
          </a:p>
          <a:p>
            <a:pPr algn="l">
              <a:buFont typeface="+mj-lt"/>
              <a:buAutoNum type="arabicPeriod"/>
            </a:pPr>
            <a:endParaRPr lang="en-GB" dirty="0">
              <a:ea typeface="ＭＳ Ｐゴシック" pitchFamily="34" charset="-128"/>
            </a:endParaRPr>
          </a:p>
          <a:p>
            <a:pPr algn="l">
              <a:buFont typeface="+mj-lt"/>
              <a:buAutoNum type="arabicPeriod"/>
            </a:pPr>
            <a:r>
              <a:rPr lang="en-GB" dirty="0">
                <a:ea typeface="ＭＳ Ｐゴシック" pitchFamily="34" charset="-128"/>
              </a:rPr>
              <a:t>Spanning Tree Protocol (STP) prevents network loops.</a:t>
            </a:r>
          </a:p>
          <a:p>
            <a:pPr algn="l">
              <a:buFont typeface="+mj-lt"/>
              <a:buAutoNum type="arabicPeriod"/>
            </a:pPr>
            <a:endParaRPr lang="en-GB" dirty="0">
              <a:ea typeface="ＭＳ Ｐゴシック" pitchFamily="34" charset="-128"/>
            </a:endParaRPr>
          </a:p>
          <a:p>
            <a:pPr algn="l">
              <a:buFont typeface="+mj-lt"/>
              <a:buAutoNum type="arabicPeriod"/>
            </a:pPr>
            <a:r>
              <a:rPr lang="en-GB" dirty="0">
                <a:ea typeface="ＭＳ Ｐゴシック" pitchFamily="34" charset="-128"/>
              </a:rPr>
              <a:t>Layer 3 switches provide basic routing functionality at the network layer</a:t>
            </a: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spTree>
    <p:extLst>
      <p:ext uri="{BB962C8B-B14F-4D97-AF65-F5344CB8AC3E}">
        <p14:creationId xmlns:p14="http://schemas.microsoft.com/office/powerpoint/2010/main" val="2777319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5905399"/>
          </a:xfrm>
        </p:spPr>
        <p:txBody>
          <a:bodyPr/>
          <a:lstStyle/>
          <a:p>
            <a:pPr algn="l"/>
            <a:r>
              <a:rPr lang="en-GB" b="1" dirty="0">
                <a:ea typeface="ＭＳ Ｐゴシック" pitchFamily="34" charset="-128"/>
              </a:rPr>
              <a:t>Routers</a:t>
            </a:r>
            <a:r>
              <a:rPr lang="en-GB" dirty="0">
                <a:ea typeface="ＭＳ Ｐゴシック" pitchFamily="34" charset="-128"/>
              </a:rPr>
              <a:t>: Routers are responsible for connecting different networks together, such as connecting a local network to the internet. </a:t>
            </a:r>
          </a:p>
          <a:p>
            <a:pPr marL="342900" indent="-342900" algn="l">
              <a:buFont typeface="Arial" panose="020B0604020202020204" pitchFamily="34" charset="0"/>
              <a:buChar char="•"/>
            </a:pPr>
            <a:endParaRPr lang="en-GB" dirty="0">
              <a:ea typeface="ＭＳ Ｐゴシック" pitchFamily="34" charset="-128"/>
            </a:endParaRPr>
          </a:p>
          <a:p>
            <a:pPr marL="342900" indent="-342900" algn="l">
              <a:buFont typeface="Arial" panose="020B0604020202020204" pitchFamily="34" charset="0"/>
              <a:buChar char="•"/>
            </a:pPr>
            <a:r>
              <a:rPr lang="en-GB" dirty="0">
                <a:ea typeface="ＭＳ Ｐゴシック" pitchFamily="34" charset="-128"/>
              </a:rPr>
              <a:t>They use routing protocols to determine the best path for data to reach its destination across multiple networks.</a:t>
            </a: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7" name="Picture 6" descr="A picture containing electronics, electronic engineering, electrical wiring, machine&#10;&#10;Description automatically generated">
            <a:extLst>
              <a:ext uri="{FF2B5EF4-FFF2-40B4-BE49-F238E27FC236}">
                <a16:creationId xmlns:a16="http://schemas.microsoft.com/office/drawing/2014/main" id="{27405D76-307D-C88D-F156-BE125AAF67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3581399"/>
            <a:ext cx="7772400" cy="2522689"/>
          </a:xfrm>
          <a:prstGeom prst="rect">
            <a:avLst/>
          </a:prstGeom>
        </p:spPr>
      </p:pic>
    </p:spTree>
    <p:extLst>
      <p:ext uri="{BB962C8B-B14F-4D97-AF65-F5344CB8AC3E}">
        <p14:creationId xmlns:p14="http://schemas.microsoft.com/office/powerpoint/2010/main" val="1958308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8852873"/>
          </a:xfrm>
        </p:spPr>
        <p:txBody>
          <a:bodyPr/>
          <a:lstStyle/>
          <a:p>
            <a:pPr algn="l">
              <a:buFont typeface="+mj-lt"/>
              <a:buAutoNum type="arabicPeriod"/>
            </a:pPr>
            <a:r>
              <a:rPr lang="en-GB" dirty="0">
                <a:ea typeface="ＭＳ Ｐゴシック" pitchFamily="34" charset="-128"/>
              </a:rPr>
              <a:t>Routers connect and route data between different networks.</a:t>
            </a:r>
          </a:p>
          <a:p>
            <a:pPr algn="l">
              <a:buFont typeface="+mj-lt"/>
              <a:buAutoNum type="arabicPeriod"/>
            </a:pPr>
            <a:endParaRPr lang="en-GB" dirty="0">
              <a:ea typeface="ＭＳ Ｐゴシック" pitchFamily="34" charset="-128"/>
            </a:endParaRPr>
          </a:p>
          <a:p>
            <a:pPr algn="l">
              <a:buFont typeface="+mj-lt"/>
              <a:buAutoNum type="arabicPeriod"/>
            </a:pPr>
            <a:r>
              <a:rPr lang="en-GB" dirty="0">
                <a:ea typeface="ＭＳ Ｐゴシック" pitchFamily="34" charset="-128"/>
              </a:rPr>
              <a:t>They use IP addresses and routing tables to determine data packet paths.</a:t>
            </a:r>
          </a:p>
          <a:p>
            <a:pPr algn="l">
              <a:buFont typeface="+mj-lt"/>
              <a:buAutoNum type="arabicPeriod"/>
            </a:pPr>
            <a:endParaRPr lang="en-GB" dirty="0">
              <a:ea typeface="ＭＳ Ｐゴシック" pitchFamily="34" charset="-128"/>
            </a:endParaRPr>
          </a:p>
          <a:p>
            <a:pPr algn="l">
              <a:buFont typeface="+mj-lt"/>
              <a:buAutoNum type="arabicPeriod"/>
            </a:pPr>
            <a:r>
              <a:rPr lang="en-GB" dirty="0">
                <a:ea typeface="ＭＳ Ｐゴシック" pitchFamily="34" charset="-128"/>
              </a:rPr>
              <a:t>Routers often serve as gateways to the internet for home and office networks.</a:t>
            </a:r>
          </a:p>
          <a:p>
            <a:pPr algn="l">
              <a:buFont typeface="+mj-lt"/>
              <a:buAutoNum type="arabicPeriod"/>
            </a:pPr>
            <a:endParaRPr lang="en-GB" dirty="0">
              <a:ea typeface="ＭＳ Ｐゴシック" pitchFamily="34" charset="-128"/>
            </a:endParaRPr>
          </a:p>
          <a:p>
            <a:pPr algn="l">
              <a:buFont typeface="+mj-lt"/>
              <a:buAutoNum type="arabicPeriod"/>
            </a:pPr>
            <a:r>
              <a:rPr lang="en-GB" dirty="0">
                <a:ea typeface="ＭＳ Ｐゴシック" pitchFamily="34" charset="-128"/>
              </a:rPr>
              <a:t>Network Address Translation (NAT) is used to share a single public IP address among multiple devices.</a:t>
            </a:r>
          </a:p>
          <a:p>
            <a:pPr algn="l">
              <a:buFont typeface="+mj-lt"/>
              <a:buAutoNum type="arabicPeriod"/>
            </a:pPr>
            <a:endParaRPr lang="en-GB" dirty="0">
              <a:ea typeface="ＭＳ Ｐゴシック" pitchFamily="34" charset="-128"/>
            </a:endParaRPr>
          </a:p>
          <a:p>
            <a:pPr algn="l">
              <a:buFont typeface="+mj-lt"/>
              <a:buAutoNum type="arabicPeriod"/>
            </a:pPr>
            <a:r>
              <a:rPr lang="en-GB" dirty="0">
                <a:ea typeface="ＭＳ Ｐゴシック" pitchFamily="34" charset="-128"/>
              </a:rPr>
              <a:t>Routers provide security features such as firewalls to filter and protect network traffic.</a:t>
            </a:r>
          </a:p>
          <a:p>
            <a:pPr algn="l">
              <a:buFont typeface="+mj-lt"/>
              <a:buAutoNum type="arabicPeriod"/>
            </a:pPr>
            <a:endParaRPr lang="en-GB" dirty="0">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spTree>
    <p:extLst>
      <p:ext uri="{BB962C8B-B14F-4D97-AF65-F5344CB8AC3E}">
        <p14:creationId xmlns:p14="http://schemas.microsoft.com/office/powerpoint/2010/main" val="2956404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8484439"/>
          </a:xfrm>
        </p:spPr>
        <p:txBody>
          <a:bodyPr/>
          <a:lstStyle/>
          <a:p>
            <a:pPr algn="l"/>
            <a:r>
              <a:rPr lang="en-GB" dirty="0">
                <a:ea typeface="ＭＳ Ｐゴシック" pitchFamily="34" charset="-128"/>
              </a:rPr>
              <a:t>6.Some routers support VLANs for network segmentation.</a:t>
            </a:r>
          </a:p>
          <a:p>
            <a:pPr algn="l"/>
            <a:endParaRPr lang="en-GB" dirty="0">
              <a:ea typeface="ＭＳ Ｐゴシック" pitchFamily="34" charset="-128"/>
            </a:endParaRPr>
          </a:p>
          <a:p>
            <a:pPr algn="l"/>
            <a:r>
              <a:rPr lang="en-GB" dirty="0">
                <a:ea typeface="ＭＳ Ｐゴシック" pitchFamily="34" charset="-128"/>
              </a:rPr>
              <a:t>7.Quality of Service (QoS) can be implemented to prioritize specific types of traffic.</a:t>
            </a:r>
          </a:p>
          <a:p>
            <a:pPr algn="l"/>
            <a:endParaRPr lang="en-GB" dirty="0">
              <a:ea typeface="ＭＳ Ｐゴシック" pitchFamily="34" charset="-128"/>
            </a:endParaRPr>
          </a:p>
          <a:p>
            <a:pPr algn="l"/>
            <a:r>
              <a:rPr lang="en-GB" dirty="0">
                <a:ea typeface="ＭＳ Ｐゴシック" pitchFamily="34" charset="-128"/>
              </a:rPr>
              <a:t>8.Dynamic routing protocols allow routers to adapt to changing network conditions.</a:t>
            </a:r>
          </a:p>
          <a:p>
            <a:pPr algn="l"/>
            <a:endParaRPr lang="en-GB" dirty="0">
              <a:ea typeface="ＭＳ Ｐゴシック" pitchFamily="34" charset="-128"/>
            </a:endParaRPr>
          </a:p>
          <a:p>
            <a:pPr algn="l"/>
            <a:r>
              <a:rPr lang="en-GB" dirty="0">
                <a:ea typeface="ＭＳ Ｐゴシック" pitchFamily="34" charset="-128"/>
              </a:rPr>
              <a:t>9.Wireless routers combine routing and wireless access point functions.</a:t>
            </a:r>
          </a:p>
          <a:p>
            <a:pPr algn="l">
              <a:buFont typeface="+mj-lt"/>
              <a:buAutoNum type="arabicPeriod"/>
            </a:pPr>
            <a:endParaRPr lang="en-GB" dirty="0">
              <a:ea typeface="ＭＳ Ｐゴシック" pitchFamily="34" charset="-128"/>
            </a:endParaRPr>
          </a:p>
          <a:p>
            <a:pPr algn="l"/>
            <a:r>
              <a:rPr lang="en-GB" dirty="0">
                <a:ea typeface="ＭＳ Ｐゴシック" pitchFamily="34" charset="-128"/>
              </a:rPr>
              <a:t>10.Routers may support VPNs for secure data transmission between remote locations or users.</a:t>
            </a: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spTree>
    <p:extLst>
      <p:ext uri="{BB962C8B-B14F-4D97-AF65-F5344CB8AC3E}">
        <p14:creationId xmlns:p14="http://schemas.microsoft.com/office/powerpoint/2010/main" val="3169290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3694794"/>
          </a:xfrm>
        </p:spPr>
        <p:txBody>
          <a:bodyPr/>
          <a:lstStyle/>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4" name="Wireless Access Point vs Wi-Fi Router.mp4">
            <a:hlinkClick r:id="" action="ppaction://media"/>
            <a:extLst>
              <a:ext uri="{FF2B5EF4-FFF2-40B4-BE49-F238E27FC236}">
                <a16:creationId xmlns:a16="http://schemas.microsoft.com/office/drawing/2014/main" id="{02683EFF-62B1-ED91-FFCD-0C10A2A9CD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90600"/>
            <a:ext cx="9144000" cy="5010150"/>
          </a:xfrm>
          <a:prstGeom prst="rect">
            <a:avLst/>
          </a:prstGeom>
        </p:spPr>
      </p:pic>
    </p:spTree>
    <p:extLst>
      <p:ext uri="{BB962C8B-B14F-4D97-AF65-F5344CB8AC3E}">
        <p14:creationId xmlns:p14="http://schemas.microsoft.com/office/powerpoint/2010/main" val="100827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5168531"/>
          </a:xfrm>
        </p:spPr>
        <p:txBody>
          <a:bodyPr/>
          <a:lstStyle/>
          <a:p>
            <a:pPr algn="l"/>
            <a:r>
              <a:rPr lang="en-GB" b="1" dirty="0">
                <a:ea typeface="ＭＳ Ｐゴシック" pitchFamily="34" charset="-128"/>
              </a:rPr>
              <a:t>Wireless Access Points </a:t>
            </a:r>
            <a:r>
              <a:rPr lang="en-GB" dirty="0">
                <a:ea typeface="ＭＳ Ｐゴシック" pitchFamily="34" charset="-128"/>
              </a:rPr>
              <a:t>(WAPs): WAPs enable wireless connectivity by creating wireless local area networks (WLANs). They allow wireless devices to connect to a wired network or the internet.</a:t>
            </a: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close-up of a router&#10;&#10;Description automatically generated with low confidence">
            <a:extLst>
              <a:ext uri="{FF2B5EF4-FFF2-40B4-BE49-F238E27FC236}">
                <a16:creationId xmlns:a16="http://schemas.microsoft.com/office/drawing/2014/main" id="{D46BCFDD-3639-E616-A2EC-0CCB3305B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2819400"/>
            <a:ext cx="6502400" cy="3517900"/>
          </a:xfrm>
          <a:prstGeom prst="rect">
            <a:avLst/>
          </a:prstGeom>
        </p:spPr>
      </p:pic>
    </p:spTree>
    <p:extLst>
      <p:ext uri="{BB962C8B-B14F-4D97-AF65-F5344CB8AC3E}">
        <p14:creationId xmlns:p14="http://schemas.microsoft.com/office/powerpoint/2010/main" val="1687565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5536965"/>
          </a:xfrm>
        </p:spPr>
        <p:txBody>
          <a:bodyPr/>
          <a:lstStyle/>
          <a:p>
            <a:pPr algn="l"/>
            <a:r>
              <a:rPr lang="en-GB" b="1" dirty="0">
                <a:ea typeface="ＭＳ Ｐゴシック" pitchFamily="34" charset="-128"/>
              </a:rPr>
              <a:t>Firewalls</a:t>
            </a:r>
            <a:r>
              <a:rPr lang="en-GB" dirty="0">
                <a:ea typeface="ＭＳ Ｐゴシック" pitchFamily="34" charset="-128"/>
              </a:rPr>
              <a:t>: Firewalls are security devices that control and monitor network traffic based on predefined security rules. They protect the network by filtering incoming and outgoing traffic and preventing unauthorized access.</a:t>
            </a:r>
          </a:p>
          <a:p>
            <a:pPr algn="l"/>
            <a:endParaRPr lang="en-GB" dirty="0">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5" descr="A picture containing electronics, electronic device&#10;&#10;Description automatically generated">
            <a:extLst>
              <a:ext uri="{FF2B5EF4-FFF2-40B4-BE49-F238E27FC236}">
                <a16:creationId xmlns:a16="http://schemas.microsoft.com/office/drawing/2014/main" id="{AE00F252-96A0-12C9-F0CB-B1556B03D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819400"/>
            <a:ext cx="7772400" cy="3349653"/>
          </a:xfrm>
          <a:prstGeom prst="rect">
            <a:avLst/>
          </a:prstGeom>
        </p:spPr>
      </p:pic>
    </p:spTree>
    <p:extLst>
      <p:ext uri="{BB962C8B-B14F-4D97-AF65-F5344CB8AC3E}">
        <p14:creationId xmlns:p14="http://schemas.microsoft.com/office/powerpoint/2010/main" val="1343416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5905399"/>
          </a:xfrm>
        </p:spPr>
        <p:txBody>
          <a:bodyPr/>
          <a:lstStyle/>
          <a:p>
            <a:pPr algn="l"/>
            <a:r>
              <a:rPr lang="en-GB" b="1" dirty="0">
                <a:ea typeface="ＭＳ Ｐゴシック" pitchFamily="34" charset="-128"/>
              </a:rPr>
              <a:t>Network Proxies: </a:t>
            </a:r>
            <a:r>
              <a:rPr lang="en-GB" dirty="0">
                <a:ea typeface="ＭＳ Ｐゴシック" pitchFamily="34" charset="-128"/>
              </a:rPr>
              <a:t>Proxies act as intermediaries between clients and servers. They receive client requests, forward them to the appropriate servers, and relay the responses back to the clients. Proxies can provide caching, content filtering, and enhance security by hiding the clients' IP addresses.</a:t>
            </a:r>
          </a:p>
          <a:p>
            <a:pPr algn="l"/>
            <a:endParaRPr lang="en-GB" dirty="0">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text, screenshot, diagram, font&#10;&#10;Description automatically generated">
            <a:extLst>
              <a:ext uri="{FF2B5EF4-FFF2-40B4-BE49-F238E27FC236}">
                <a16:creationId xmlns:a16="http://schemas.microsoft.com/office/drawing/2014/main" id="{F61E0B6D-49A6-FCE6-CE48-849485D787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3200400"/>
            <a:ext cx="7457826" cy="2987237"/>
          </a:xfrm>
          <a:prstGeom prst="rect">
            <a:avLst/>
          </a:prstGeom>
        </p:spPr>
      </p:pic>
    </p:spTree>
    <p:extLst>
      <p:ext uri="{BB962C8B-B14F-4D97-AF65-F5344CB8AC3E}">
        <p14:creationId xmlns:p14="http://schemas.microsoft.com/office/powerpoint/2010/main" val="4016878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046440"/>
          </a:xfrm>
        </p:spPr>
        <p:txBody>
          <a:bodyPr/>
          <a:lstStyle/>
          <a:p>
            <a:pPr algn="l"/>
            <a:r>
              <a:rPr lang="en-GB" sz="3600" dirty="0">
                <a:ea typeface="ＭＳ Ｐゴシック" pitchFamily="34" charset="-128"/>
              </a:rPr>
              <a:t>Network</a:t>
            </a:r>
            <a:r>
              <a:rPr lang="en-GB" sz="1600" b="0" i="0" dirty="0">
                <a:effectLst/>
                <a:latin typeface="Söhne"/>
              </a:rPr>
              <a:t> </a:t>
            </a:r>
            <a:r>
              <a:rPr lang="en-GB" sz="3600" dirty="0">
                <a:ea typeface="ＭＳ Ｐゴシック" pitchFamily="34" charset="-128"/>
              </a:rPr>
              <a:t>Devices</a:t>
            </a:r>
            <a:br>
              <a:rPr lang="en-GB" sz="1600" b="0" i="0" dirty="0">
                <a:effectLst/>
                <a:latin typeface="Söhne"/>
              </a:rPr>
            </a:br>
            <a:br>
              <a:rPr lang="en-GB" sz="1600" b="0" i="0" dirty="0">
                <a:effectLst/>
                <a:latin typeface="Söhne"/>
              </a:rPr>
            </a:br>
            <a:endParaRPr lang="en-GB" sz="1600" b="0" i="0" dirty="0">
              <a:effectLst/>
              <a:latin typeface="Söhne"/>
            </a:endParaRPr>
          </a:p>
        </p:txBody>
      </p:sp>
      <p:sp>
        <p:nvSpPr>
          <p:cNvPr id="3" name="Text Placeholder 2"/>
          <p:cNvSpPr>
            <a:spLocks noGrp="1"/>
          </p:cNvSpPr>
          <p:nvPr>
            <p:ph type="body" idx="1"/>
          </p:nvPr>
        </p:nvSpPr>
        <p:spPr>
          <a:xfrm>
            <a:off x="314574" y="1295400"/>
            <a:ext cx="8829426" cy="5536965"/>
          </a:xfrm>
        </p:spPr>
        <p:txBody>
          <a:bodyPr/>
          <a:lstStyle/>
          <a:p>
            <a:pPr algn="l"/>
            <a:r>
              <a:rPr lang="en-GB" b="1" dirty="0">
                <a:ea typeface="ＭＳ Ｐゴシック" pitchFamily="34" charset="-128"/>
              </a:rPr>
              <a:t>Network Load Balancers: </a:t>
            </a:r>
            <a:r>
              <a:rPr lang="en-GB" dirty="0">
                <a:ea typeface="ＭＳ Ｐゴシック" pitchFamily="34" charset="-128"/>
              </a:rPr>
              <a:t>Load balancers distribute network traffic across multiple servers or network links to optimize resource utilization, improve performance, and ensure high availability of network services.</a:t>
            </a:r>
          </a:p>
          <a:p>
            <a:pPr algn="l"/>
            <a:endParaRPr lang="en-GB" dirty="0">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diagram of a cloud computing system&#10;&#10;Description automatically generated">
            <a:extLst>
              <a:ext uri="{FF2B5EF4-FFF2-40B4-BE49-F238E27FC236}">
                <a16:creationId xmlns:a16="http://schemas.microsoft.com/office/drawing/2014/main" id="{4420E6AB-57C4-CDEF-6146-EFB421EC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124200"/>
            <a:ext cx="5791200" cy="3048000"/>
          </a:xfrm>
          <a:prstGeom prst="rect">
            <a:avLst/>
          </a:prstGeom>
        </p:spPr>
      </p:pic>
    </p:spTree>
    <p:extLst>
      <p:ext uri="{BB962C8B-B14F-4D97-AF65-F5344CB8AC3E}">
        <p14:creationId xmlns:p14="http://schemas.microsoft.com/office/powerpoint/2010/main" val="1357367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253" y="2431343"/>
            <a:ext cx="7886700" cy="2393850"/>
          </a:xfrm>
        </p:spPr>
        <p:txBody>
          <a:bodyPr>
            <a:normAutofit fontScale="90000"/>
          </a:bodyPr>
          <a:lstStyle/>
          <a:p>
            <a:pPr algn="l"/>
            <a:r>
              <a:rPr lang="en-GB" sz="2025" dirty="0">
                <a:solidFill>
                  <a:srgbClr val="FFC000"/>
                </a:solidFill>
                <a:highlight>
                  <a:srgbClr val="FFFF00"/>
                </a:highlight>
                <a:latin typeface="+mn-lt"/>
              </a:rPr>
              <a:t>Assignment 1 </a:t>
            </a:r>
            <a:r>
              <a:rPr lang="en-GB" sz="2025" dirty="0">
                <a:highlight>
                  <a:srgbClr val="FFFF00"/>
                </a:highlight>
                <a:latin typeface="+mn-lt"/>
              </a:rPr>
              <a:t>– Design and create a simple network &amp;</a:t>
            </a:r>
            <a:br>
              <a:rPr lang="en-GB" sz="2025" dirty="0">
                <a:highlight>
                  <a:srgbClr val="FFFF00"/>
                </a:highlight>
                <a:latin typeface="+mn-lt"/>
              </a:rPr>
            </a:br>
            <a:r>
              <a:rPr lang="en-GB"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1000</a:t>
            </a:r>
            <a:r>
              <a:rPr lang="en-GB" sz="2025" dirty="0">
                <a:effectLst/>
                <a:highlight>
                  <a:srgbClr val="FFFF00"/>
                </a:highlight>
                <a:latin typeface="+mn-lt"/>
                <a:ea typeface="Calibri" panose="020F0502020204030204" pitchFamily="34" charset="0"/>
                <a:cs typeface="Arial" panose="020B0604020202020204" pitchFamily="34" charset="0"/>
              </a:rPr>
              <a:t>-</a:t>
            </a:r>
            <a:r>
              <a:rPr lang="en-GB" sz="2025" dirty="0">
                <a:highlight>
                  <a:srgbClr val="FFFF00"/>
                </a:highlight>
                <a:latin typeface="+mn-lt"/>
              </a:rPr>
              <a:t>word  report</a:t>
            </a:r>
            <a:br>
              <a:rPr lang="en-GB" sz="2025" dirty="0">
                <a:latin typeface="+mn-lt"/>
              </a:rPr>
            </a:br>
            <a:br>
              <a:rPr lang="en-GB" sz="2025" dirty="0">
                <a:latin typeface="+mn-lt"/>
              </a:rPr>
            </a:br>
            <a:r>
              <a:rPr lang="en-GB" sz="2025" dirty="0">
                <a:latin typeface="+mn-lt"/>
              </a:rPr>
              <a:t> </a:t>
            </a:r>
            <a:br>
              <a:rPr lang="en-GB" sz="2025" dirty="0">
                <a:latin typeface="+mn-lt"/>
              </a:rPr>
            </a:br>
            <a:br>
              <a:rPr lang="en-GB" sz="2025" dirty="0">
                <a:latin typeface="+mn-lt"/>
              </a:rPr>
            </a:br>
            <a:br>
              <a:rPr lang="en-GB" sz="2025" dirty="0">
                <a:latin typeface="+mn-lt"/>
              </a:rPr>
            </a:br>
            <a:r>
              <a:rPr lang="en-GB" sz="2025" dirty="0">
                <a:solidFill>
                  <a:srgbClr val="FFC000"/>
                </a:solidFill>
                <a:latin typeface="+mn-lt"/>
              </a:rPr>
              <a:t>Assignment 2 </a:t>
            </a:r>
            <a:r>
              <a:rPr lang="en-GB" sz="2025" dirty="0">
                <a:latin typeface="+mn-lt"/>
              </a:rPr>
              <a:t>– </a:t>
            </a:r>
            <a:r>
              <a:rPr lang="en-GB" sz="2000" dirty="0">
                <a:latin typeface="+mn-lt"/>
              </a:rPr>
              <a:t>Online Multiple Choice test (90 minutes). </a:t>
            </a:r>
            <a:br>
              <a:rPr lang="en-GB" sz="2700" dirty="0"/>
            </a:br>
            <a:endParaRPr lang="en-GB" sz="2700" dirty="0"/>
          </a:p>
        </p:txBody>
      </p:sp>
      <p:sp>
        <p:nvSpPr>
          <p:cNvPr id="3" name="TextBox 2"/>
          <p:cNvSpPr txBox="1"/>
          <p:nvPr/>
        </p:nvSpPr>
        <p:spPr>
          <a:xfrm>
            <a:off x="5867400" y="2360373"/>
            <a:ext cx="2364827" cy="461665"/>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GB" sz="2400" dirty="0"/>
              <a:t>23/05/20256pm</a:t>
            </a:r>
          </a:p>
        </p:txBody>
      </p:sp>
      <p:sp>
        <p:nvSpPr>
          <p:cNvPr id="5" name="TextBox 4"/>
          <p:cNvSpPr txBox="1"/>
          <p:nvPr/>
        </p:nvSpPr>
        <p:spPr>
          <a:xfrm>
            <a:off x="6019800" y="3885268"/>
            <a:ext cx="2364827" cy="461665"/>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GB" sz="2400" dirty="0"/>
              <a:t>Last week w6</a:t>
            </a:r>
          </a:p>
        </p:txBody>
      </p:sp>
      <p:sp>
        <p:nvSpPr>
          <p:cNvPr id="6" name="Title 3">
            <a:extLst>
              <a:ext uri="{FF2B5EF4-FFF2-40B4-BE49-F238E27FC236}">
                <a16:creationId xmlns:a16="http://schemas.microsoft.com/office/drawing/2014/main" id="{2D6F2D56-A5D8-4C2C-9423-19A6F688E428}"/>
              </a:ext>
            </a:extLst>
          </p:cNvPr>
          <p:cNvSpPr txBox="1">
            <a:spLocks/>
          </p:cNvSpPr>
          <p:nvPr/>
        </p:nvSpPr>
        <p:spPr>
          <a:xfrm>
            <a:off x="628253" y="1232297"/>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300" b="1" dirty="0">
                <a:solidFill>
                  <a:srgbClr val="FFC000"/>
                </a:solidFill>
                <a:latin typeface="+mn-lt"/>
                <a:cs typeface="Arial" panose="020B0604020202020204" pitchFamily="34" charset="0"/>
              </a:rPr>
              <a:t>Assignments</a:t>
            </a:r>
            <a:endParaRPr lang="en-GB" sz="3300" dirty="0">
              <a:solidFill>
                <a:srgbClr val="FFC000"/>
              </a:solidFill>
              <a:latin typeface="+mn-lt"/>
              <a:cs typeface="Arial" panose="020B0604020202020204" pitchFamily="34" charset="0"/>
            </a:endParaRPr>
          </a:p>
        </p:txBody>
      </p:sp>
      <p:sp>
        <p:nvSpPr>
          <p:cNvPr id="4" name="Oval 3">
            <a:extLst>
              <a:ext uri="{FF2B5EF4-FFF2-40B4-BE49-F238E27FC236}">
                <a16:creationId xmlns:a16="http://schemas.microsoft.com/office/drawing/2014/main" id="{4146C085-0AC0-E57B-4516-8FBEF8EAB6C2}"/>
              </a:ext>
            </a:extLst>
          </p:cNvPr>
          <p:cNvSpPr/>
          <p:nvPr/>
        </p:nvSpPr>
        <p:spPr>
          <a:xfrm>
            <a:off x="381000" y="1972559"/>
            <a:ext cx="8458200" cy="145644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87087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Media</a:t>
            </a:r>
          </a:p>
        </p:txBody>
      </p:sp>
      <p:sp>
        <p:nvSpPr>
          <p:cNvPr id="3" name="Text Placeholder 2"/>
          <p:cNvSpPr>
            <a:spLocks noGrp="1"/>
          </p:cNvSpPr>
          <p:nvPr>
            <p:ph type="body" idx="1"/>
          </p:nvPr>
        </p:nvSpPr>
        <p:spPr>
          <a:xfrm>
            <a:off x="314574" y="1066800"/>
            <a:ext cx="8829426" cy="5536965"/>
          </a:xfrm>
        </p:spPr>
        <p:txBody>
          <a:bodyPr/>
          <a:lstStyle/>
          <a:p>
            <a:pPr algn="l"/>
            <a:endParaRPr lang="en-GB" dirty="0">
              <a:ea typeface="ＭＳ Ｐゴシック" pitchFamily="34" charset="-128"/>
            </a:endParaRPr>
          </a:p>
          <a:p>
            <a:pPr marL="342900" indent="-342900">
              <a:buFont typeface="Arial" panose="020B0604020202020204" pitchFamily="34" charset="0"/>
              <a:buChar char="•"/>
            </a:pPr>
            <a:r>
              <a:rPr lang="en-GB" b="1" dirty="0">
                <a:ea typeface="ＭＳ Ｐゴシック" pitchFamily="34" charset="-128"/>
              </a:rPr>
              <a:t>Network media</a:t>
            </a:r>
            <a:r>
              <a:rPr lang="en-GB" dirty="0">
                <a:ea typeface="ＭＳ Ｐゴシック" pitchFamily="34" charset="-128"/>
              </a:rPr>
              <a:t>: also referred to as network communication media or network transmission media, are the physical channels through which data is transmitted in a computer network</a:t>
            </a:r>
            <a:r>
              <a:rPr lang="en-GB" b="0" i="0" dirty="0">
                <a:solidFill>
                  <a:srgbClr val="374151"/>
                </a:solidFill>
                <a:effectLst/>
                <a:latin typeface="Söhne"/>
              </a:rPr>
              <a:t>. </a:t>
            </a: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text, computer, computer, screenshot&#10;&#10;Description automatically generated">
            <a:extLst>
              <a:ext uri="{FF2B5EF4-FFF2-40B4-BE49-F238E27FC236}">
                <a16:creationId xmlns:a16="http://schemas.microsoft.com/office/drawing/2014/main" id="{2E5BBA2B-7092-3FDD-DDB2-5213285CAD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574" y="2514600"/>
            <a:ext cx="4267200" cy="3505200"/>
          </a:xfrm>
          <a:prstGeom prst="rect">
            <a:avLst/>
          </a:prstGeom>
        </p:spPr>
      </p:pic>
      <p:pic>
        <p:nvPicPr>
          <p:cNvPr id="8" name="Picture 7" descr="A picture containing text, computer, computer, screenshot&#10;&#10;Description automatically generated">
            <a:extLst>
              <a:ext uri="{FF2B5EF4-FFF2-40B4-BE49-F238E27FC236}">
                <a16:creationId xmlns:a16="http://schemas.microsoft.com/office/drawing/2014/main" id="{47D1E6D9-5A58-F17D-8A3D-CDB012B764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8365" y="2518558"/>
            <a:ext cx="4404878" cy="3505200"/>
          </a:xfrm>
          <a:prstGeom prst="rect">
            <a:avLst/>
          </a:prstGeom>
        </p:spPr>
      </p:pic>
    </p:spTree>
    <p:extLst>
      <p:ext uri="{BB962C8B-B14F-4D97-AF65-F5344CB8AC3E}">
        <p14:creationId xmlns:p14="http://schemas.microsoft.com/office/powerpoint/2010/main" val="3687172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Media</a:t>
            </a:r>
          </a:p>
        </p:txBody>
      </p:sp>
      <p:sp>
        <p:nvSpPr>
          <p:cNvPr id="3" name="Text Placeholder 2"/>
          <p:cNvSpPr>
            <a:spLocks noGrp="1"/>
          </p:cNvSpPr>
          <p:nvPr>
            <p:ph type="body" idx="1"/>
          </p:nvPr>
        </p:nvSpPr>
        <p:spPr>
          <a:xfrm>
            <a:off x="314574" y="1066800"/>
            <a:ext cx="8829426" cy="4063228"/>
          </a:xfrm>
        </p:spPr>
        <p:txBody>
          <a:bodyPr/>
          <a:lstStyle/>
          <a:p>
            <a:pPr algn="l"/>
            <a:endParaRPr lang="en-GB" dirty="0">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5" descr="A picture containing text, screenshot, diagram, tool&#10;&#10;Description automatically generated">
            <a:extLst>
              <a:ext uri="{FF2B5EF4-FFF2-40B4-BE49-F238E27FC236}">
                <a16:creationId xmlns:a16="http://schemas.microsoft.com/office/drawing/2014/main" id="{12D13EFB-EBAD-2FDC-A814-A3CF16A9D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574" y="1371600"/>
            <a:ext cx="8362452" cy="4724400"/>
          </a:xfrm>
          <a:prstGeom prst="rect">
            <a:avLst/>
          </a:prstGeom>
        </p:spPr>
      </p:pic>
    </p:spTree>
    <p:extLst>
      <p:ext uri="{BB962C8B-B14F-4D97-AF65-F5344CB8AC3E}">
        <p14:creationId xmlns:p14="http://schemas.microsoft.com/office/powerpoint/2010/main" val="1123510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Media</a:t>
            </a:r>
          </a:p>
        </p:txBody>
      </p:sp>
      <p:sp>
        <p:nvSpPr>
          <p:cNvPr id="3" name="Text Placeholder 2"/>
          <p:cNvSpPr>
            <a:spLocks noGrp="1"/>
          </p:cNvSpPr>
          <p:nvPr>
            <p:ph type="body" idx="1"/>
          </p:nvPr>
        </p:nvSpPr>
        <p:spPr>
          <a:xfrm>
            <a:off x="314574" y="1066800"/>
            <a:ext cx="8829426" cy="5905399"/>
          </a:xfrm>
        </p:spPr>
        <p:txBody>
          <a:bodyPr/>
          <a:lstStyle/>
          <a:p>
            <a:pPr algn="l"/>
            <a:r>
              <a:rPr lang="en-GB" b="1" dirty="0">
                <a:ea typeface="ＭＳ Ｐゴシック" pitchFamily="34" charset="-128"/>
              </a:rPr>
              <a:t>Coaxial Cable</a:t>
            </a:r>
            <a:r>
              <a:rPr lang="en-GB" dirty="0">
                <a:ea typeface="ＭＳ Ｐゴシック" pitchFamily="34" charset="-128"/>
              </a:rPr>
              <a:t>: Coaxial cables consist of a central conductor surrounded by insulation, a metallic shield, and an outer jacket. They were commonly used in older Ethernet networks and cable television (CATV) systems. However, their usage has decreased with the rise of twisted pair and </a:t>
            </a:r>
            <a:r>
              <a:rPr lang="en-GB" dirty="0" err="1">
                <a:ea typeface="ＭＳ Ｐゴシック" pitchFamily="34" charset="-128"/>
              </a:rPr>
              <a:t>fiber</a:t>
            </a:r>
            <a:r>
              <a:rPr lang="en-GB" dirty="0">
                <a:ea typeface="ＭＳ Ｐゴシック" pitchFamily="34" charset="-128"/>
              </a:rPr>
              <a:t> optic cables.</a:t>
            </a:r>
          </a:p>
          <a:p>
            <a:pPr algn="l"/>
            <a:endParaRPr lang="en-GB" b="0" i="0" dirty="0">
              <a:solidFill>
                <a:srgbClr val="374151"/>
              </a:solidFill>
              <a:effectLst/>
              <a:latin typeface="Söhne"/>
            </a:endParaRPr>
          </a:p>
          <a:p>
            <a:pPr algn="l"/>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7" name="Picture 6" descr="A close-up of a cable&#10;&#10;Description automatically generated with medium confidence">
            <a:extLst>
              <a:ext uri="{FF2B5EF4-FFF2-40B4-BE49-F238E27FC236}">
                <a16:creationId xmlns:a16="http://schemas.microsoft.com/office/drawing/2014/main" id="{4DD75F3D-1D46-5687-962E-CB89ABC973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3124200"/>
            <a:ext cx="7772400" cy="2964122"/>
          </a:xfrm>
          <a:prstGeom prst="rect">
            <a:avLst/>
          </a:prstGeom>
        </p:spPr>
      </p:pic>
    </p:spTree>
    <p:extLst>
      <p:ext uri="{BB962C8B-B14F-4D97-AF65-F5344CB8AC3E}">
        <p14:creationId xmlns:p14="http://schemas.microsoft.com/office/powerpoint/2010/main" val="535234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17617"/>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Media</a:t>
            </a:r>
          </a:p>
        </p:txBody>
      </p:sp>
      <p:sp>
        <p:nvSpPr>
          <p:cNvPr id="3" name="Text Placeholder 2"/>
          <p:cNvSpPr>
            <a:spLocks noGrp="1"/>
          </p:cNvSpPr>
          <p:nvPr>
            <p:ph type="body" idx="1"/>
          </p:nvPr>
        </p:nvSpPr>
        <p:spPr>
          <a:xfrm>
            <a:off x="314574" y="762000"/>
            <a:ext cx="8829426" cy="368434"/>
          </a:xfrm>
        </p:spPr>
        <p:txBody>
          <a:bodyPr/>
          <a:lstStyle/>
          <a:p>
            <a:pPr marL="0" algn="l" rtl="0"/>
            <a:endParaRPr lang="en-GB" dirty="0"/>
          </a:p>
        </p:txBody>
      </p:sp>
      <p:pic>
        <p:nvPicPr>
          <p:cNvPr id="4" name="Ethernet Cables, UTP vs STP, Straight vs Crossover, CAT 5,5e,6,7,8 Network Cables.mp4">
            <a:hlinkClick r:id="" action="ppaction://media"/>
            <a:extLst>
              <a:ext uri="{FF2B5EF4-FFF2-40B4-BE49-F238E27FC236}">
                <a16:creationId xmlns:a16="http://schemas.microsoft.com/office/drawing/2014/main" id="{123ECA88-6C88-191D-7CB5-A2031C1943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71614"/>
            <a:ext cx="9144000" cy="5614885"/>
          </a:xfrm>
          <a:prstGeom prst="rect">
            <a:avLst/>
          </a:prstGeom>
        </p:spPr>
      </p:pic>
    </p:spTree>
    <p:extLst>
      <p:ext uri="{BB962C8B-B14F-4D97-AF65-F5344CB8AC3E}">
        <p14:creationId xmlns:p14="http://schemas.microsoft.com/office/powerpoint/2010/main" val="46272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4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17617"/>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Media</a:t>
            </a:r>
          </a:p>
        </p:txBody>
      </p:sp>
      <p:sp>
        <p:nvSpPr>
          <p:cNvPr id="3" name="Text Placeholder 2"/>
          <p:cNvSpPr>
            <a:spLocks noGrp="1"/>
          </p:cNvSpPr>
          <p:nvPr>
            <p:ph type="body" idx="1"/>
          </p:nvPr>
        </p:nvSpPr>
        <p:spPr>
          <a:xfrm>
            <a:off x="314574" y="762000"/>
            <a:ext cx="8829426" cy="3504164"/>
          </a:xfrm>
        </p:spPr>
        <p:txBody>
          <a:bodyPr/>
          <a:lstStyle/>
          <a:p>
            <a:pPr algn="l"/>
            <a:r>
              <a:rPr lang="en-GB" b="1" i="0" dirty="0">
                <a:effectLst/>
                <a:latin typeface="Söhne"/>
              </a:rPr>
              <a:t>Twisted Pair Cable: </a:t>
            </a:r>
            <a:r>
              <a:rPr lang="en-GB" b="0" i="0" dirty="0">
                <a:effectLst/>
                <a:latin typeface="Söhne"/>
              </a:rPr>
              <a:t>Twisted pair cables are widely used in Ethernet networks. They consist of pairs of insulated copper wires twisted together to reduce electromagnetic interference. Twisted pair cables are categorized into two main types:</a:t>
            </a:r>
          </a:p>
          <a:p>
            <a:pPr marL="742950" lvl="1" indent="-285750" algn="l">
              <a:buFont typeface="+mj-lt"/>
              <a:buAutoNum type="arabicPeriod"/>
            </a:pPr>
            <a:r>
              <a:rPr lang="en-GB" b="0" i="0" dirty="0">
                <a:solidFill>
                  <a:schemeClr val="tx1"/>
                </a:solidFill>
                <a:effectLst/>
                <a:latin typeface="Söhne"/>
              </a:rPr>
              <a:t>Unshielded Twisted Pair (UTP): UTP cables are commonly used for Ethernet connections in homes and offices. They are inexpensive and flexible, making them easy to install.</a:t>
            </a:r>
          </a:p>
          <a:p>
            <a:pPr marL="742950" lvl="1" indent="-285750" algn="l">
              <a:buFont typeface="+mj-lt"/>
              <a:buAutoNum type="arabicPeriod"/>
            </a:pPr>
            <a:r>
              <a:rPr lang="en-GB" b="0" i="0" dirty="0">
                <a:solidFill>
                  <a:schemeClr val="tx1"/>
                </a:solidFill>
                <a:effectLst/>
                <a:latin typeface="Söhne"/>
              </a:rPr>
              <a:t>Shielded Twisted Pair (STP): STP cables have additional shielding to minimize electromagnetic interference. They are often used in environments with higher interference, such as industrial settings.</a:t>
            </a:r>
          </a:p>
          <a:p>
            <a:endParaRPr lang="en-GB" dirty="0"/>
          </a:p>
        </p:txBody>
      </p:sp>
      <p:pic>
        <p:nvPicPr>
          <p:cNvPr id="5" name="Picture 4" descr="A picture containing text, screenshot, design, graphic design&#10;&#10;Description automatically generated">
            <a:extLst>
              <a:ext uri="{FF2B5EF4-FFF2-40B4-BE49-F238E27FC236}">
                <a16:creationId xmlns:a16="http://schemas.microsoft.com/office/drawing/2014/main" id="{82CE9623-F9FB-EF02-EB23-CBF859FA4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86200"/>
            <a:ext cx="7315200" cy="2430722"/>
          </a:xfrm>
          <a:prstGeom prst="rect">
            <a:avLst/>
          </a:prstGeom>
        </p:spPr>
      </p:pic>
    </p:spTree>
    <p:extLst>
      <p:ext uri="{BB962C8B-B14F-4D97-AF65-F5344CB8AC3E}">
        <p14:creationId xmlns:p14="http://schemas.microsoft.com/office/powerpoint/2010/main" val="2745214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17617"/>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Media</a:t>
            </a:r>
          </a:p>
        </p:txBody>
      </p:sp>
      <p:sp>
        <p:nvSpPr>
          <p:cNvPr id="3" name="Text Placeholder 2"/>
          <p:cNvSpPr>
            <a:spLocks noGrp="1"/>
          </p:cNvSpPr>
          <p:nvPr>
            <p:ph type="body" idx="1"/>
          </p:nvPr>
        </p:nvSpPr>
        <p:spPr>
          <a:xfrm>
            <a:off x="314574" y="762000"/>
            <a:ext cx="8829426" cy="4789645"/>
          </a:xfrm>
        </p:spPr>
        <p:txBody>
          <a:bodyPr/>
          <a:lstStyle/>
          <a:p>
            <a:r>
              <a:rPr lang="en-GB" b="1" i="0" dirty="0">
                <a:effectLst/>
                <a:latin typeface="Söhne"/>
              </a:rPr>
              <a:t>categories of twisted pair cables:</a:t>
            </a:r>
          </a:p>
          <a:p>
            <a:pPr algn="l"/>
            <a:r>
              <a:rPr lang="en-GB" b="0" i="0" dirty="0">
                <a:effectLst/>
                <a:latin typeface="Söhne"/>
              </a:rPr>
              <a:t>Cat 5 (Category 5): Cat 5 cables were widely used in the past and supported data transmission speeds up to 100 Mbps (megabits per second). They consist of four twisted pairs of copper wires and are typically terminated with RJ-45 connectors. Cat 5 cables are capable of transmitting data up to 100 meters.</a:t>
            </a:r>
          </a:p>
          <a:p>
            <a:pPr algn="l"/>
            <a:endParaRPr lang="en-GB" b="0" i="0" dirty="0">
              <a:effectLst/>
              <a:latin typeface="Söhne"/>
            </a:endParaRPr>
          </a:p>
          <a:p>
            <a:pPr algn="l"/>
            <a:r>
              <a:rPr lang="en-GB" b="0" i="0" dirty="0">
                <a:effectLst/>
                <a:latin typeface="Söhne"/>
              </a:rPr>
              <a:t>Cat 5e (Category 5e): Cat 5e cables, also known as Category 5 enhanced cables, are an improved version of Cat 5 cables. They offer better performance and reduced interference compared to Cat 5. Cat 5e cables can support data transmission speeds up to 1 Gbps (gigabit per second) </a:t>
            </a:r>
          </a:p>
          <a:p>
            <a:endParaRPr lang="en-GB" dirty="0"/>
          </a:p>
        </p:txBody>
      </p:sp>
    </p:spTree>
    <p:extLst>
      <p:ext uri="{BB962C8B-B14F-4D97-AF65-F5344CB8AC3E}">
        <p14:creationId xmlns:p14="http://schemas.microsoft.com/office/powerpoint/2010/main" val="3352139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21771"/>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Media</a:t>
            </a:r>
          </a:p>
        </p:txBody>
      </p:sp>
      <p:sp>
        <p:nvSpPr>
          <p:cNvPr id="3" name="Text Placeholder 2"/>
          <p:cNvSpPr>
            <a:spLocks noGrp="1"/>
          </p:cNvSpPr>
          <p:nvPr>
            <p:ph type="body" idx="1"/>
          </p:nvPr>
        </p:nvSpPr>
        <p:spPr>
          <a:xfrm>
            <a:off x="314574" y="514789"/>
            <a:ext cx="8829426" cy="2947474"/>
          </a:xfrm>
        </p:spPr>
        <p:txBody>
          <a:bodyPr/>
          <a:lstStyle/>
          <a:p>
            <a:r>
              <a:rPr lang="en-GB" b="1" i="0" dirty="0">
                <a:effectLst/>
                <a:latin typeface="Söhne"/>
              </a:rPr>
              <a:t>categories of twisted pair cables:</a:t>
            </a:r>
          </a:p>
          <a:p>
            <a:r>
              <a:rPr lang="en-GB" b="0" i="0" dirty="0">
                <a:effectLst/>
                <a:latin typeface="Söhne"/>
              </a:rPr>
              <a:t>Cat 6 (Category 6): Cat 6 cables provide even higher performance and faster data transmission speeds compared to Cat 5 and Cat 5e cables. They are designed to support data rates up to 10 Gbps over shorter distances.</a:t>
            </a:r>
          </a:p>
          <a:p>
            <a:endParaRPr lang="en-GB" dirty="0">
              <a:solidFill>
                <a:srgbClr val="374151"/>
              </a:solidFill>
              <a:latin typeface="Söhne"/>
            </a:endParaRPr>
          </a:p>
          <a:p>
            <a:r>
              <a:rPr lang="en-GB" b="1" dirty="0"/>
              <a:t>Data transfer rate </a:t>
            </a:r>
            <a:r>
              <a:rPr lang="en-GB" dirty="0"/>
              <a:t>defines the maximum bits per second (bps) that can be transmitted over a network.</a:t>
            </a:r>
          </a:p>
        </p:txBody>
      </p:sp>
      <p:pic>
        <p:nvPicPr>
          <p:cNvPr id="5" name="Picture 4" descr="A picture containing text, medical equipment, healthcare, screenshot&#10;&#10;Description automatically generated">
            <a:extLst>
              <a:ext uri="{FF2B5EF4-FFF2-40B4-BE49-F238E27FC236}">
                <a16:creationId xmlns:a16="http://schemas.microsoft.com/office/drawing/2014/main" id="{4D209718-33F5-0D9F-4509-09839F6950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574" y="3429000"/>
            <a:ext cx="4638426" cy="2814094"/>
          </a:xfrm>
          <a:prstGeom prst="rect">
            <a:avLst/>
          </a:prstGeom>
        </p:spPr>
      </p:pic>
      <p:pic>
        <p:nvPicPr>
          <p:cNvPr id="7" name="Picture 6" descr="A close-up of a cable&#10;&#10;Description automatically generated with low confidence">
            <a:extLst>
              <a:ext uri="{FF2B5EF4-FFF2-40B4-BE49-F238E27FC236}">
                <a16:creationId xmlns:a16="http://schemas.microsoft.com/office/drawing/2014/main" id="{84BB2132-085C-ADC8-41B6-E0DDB91AD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462262"/>
            <a:ext cx="3790950" cy="2776873"/>
          </a:xfrm>
          <a:prstGeom prst="rect">
            <a:avLst/>
          </a:prstGeom>
        </p:spPr>
      </p:pic>
    </p:spTree>
    <p:extLst>
      <p:ext uri="{BB962C8B-B14F-4D97-AF65-F5344CB8AC3E}">
        <p14:creationId xmlns:p14="http://schemas.microsoft.com/office/powerpoint/2010/main" val="1548735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Media</a:t>
            </a:r>
          </a:p>
        </p:txBody>
      </p:sp>
      <p:sp>
        <p:nvSpPr>
          <p:cNvPr id="3" name="Text Placeholder 2"/>
          <p:cNvSpPr>
            <a:spLocks noGrp="1"/>
          </p:cNvSpPr>
          <p:nvPr>
            <p:ph type="body" idx="1"/>
          </p:nvPr>
        </p:nvSpPr>
        <p:spPr>
          <a:xfrm>
            <a:off x="314574" y="838200"/>
            <a:ext cx="8829426" cy="6273833"/>
          </a:xfrm>
        </p:spPr>
        <p:txBody>
          <a:bodyPr/>
          <a:lstStyle/>
          <a:p>
            <a:pPr algn="l"/>
            <a:r>
              <a:rPr lang="en-GB" b="1" dirty="0" err="1">
                <a:ea typeface="ＭＳ Ｐゴシック" pitchFamily="34" charset="-128"/>
              </a:rPr>
              <a:t>Fiber</a:t>
            </a:r>
            <a:r>
              <a:rPr lang="en-GB" b="1" dirty="0">
                <a:ea typeface="ＭＳ Ｐゴシック" pitchFamily="34" charset="-128"/>
              </a:rPr>
              <a:t> Optic Cable: </a:t>
            </a:r>
            <a:r>
              <a:rPr lang="en-GB" dirty="0" err="1">
                <a:ea typeface="ＭＳ Ｐゴシック" pitchFamily="34" charset="-128"/>
              </a:rPr>
              <a:t>Fiber</a:t>
            </a:r>
            <a:r>
              <a:rPr lang="en-GB" dirty="0">
                <a:ea typeface="ＭＳ Ｐゴシック" pitchFamily="34" charset="-128"/>
              </a:rPr>
              <a:t> optic cables use thin strands of glass or plastic to transmit data as pulses of light. They offer high data transmission speeds, long-distance capabilities, and resistance to electromagnetic interference. </a:t>
            </a:r>
            <a:r>
              <a:rPr lang="en-GB" dirty="0" err="1">
                <a:ea typeface="ＭＳ Ｐゴシック" pitchFamily="34" charset="-128"/>
              </a:rPr>
              <a:t>Fiber</a:t>
            </a:r>
            <a:r>
              <a:rPr lang="en-GB" dirty="0">
                <a:ea typeface="ＭＳ Ｐゴシック" pitchFamily="34" charset="-128"/>
              </a:rPr>
              <a:t> optic cables are commonly used in high-speed networks, long-haul connections, and telecommunications infrastructure.</a:t>
            </a:r>
          </a:p>
          <a:p>
            <a:pPr algn="l"/>
            <a:endParaRPr lang="en-GB" b="0" i="0" dirty="0">
              <a:solidFill>
                <a:srgbClr val="374151"/>
              </a:solidFill>
              <a:effectLst/>
              <a:latin typeface="Söhne"/>
            </a:endParaRPr>
          </a:p>
          <a:p>
            <a:pPr algn="l"/>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diagram of a fiber optic cable&#10;&#10;Description automatically generated with low confidence">
            <a:extLst>
              <a:ext uri="{FF2B5EF4-FFF2-40B4-BE49-F238E27FC236}">
                <a16:creationId xmlns:a16="http://schemas.microsoft.com/office/drawing/2014/main" id="{DDAF572F-EDEA-50EC-97DE-5F18BCF25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322" y="3124200"/>
            <a:ext cx="6433356" cy="3124200"/>
          </a:xfrm>
          <a:prstGeom prst="rect">
            <a:avLst/>
          </a:prstGeom>
        </p:spPr>
      </p:pic>
    </p:spTree>
    <p:extLst>
      <p:ext uri="{BB962C8B-B14F-4D97-AF65-F5344CB8AC3E}">
        <p14:creationId xmlns:p14="http://schemas.microsoft.com/office/powerpoint/2010/main" val="2817957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Media</a:t>
            </a:r>
          </a:p>
        </p:txBody>
      </p:sp>
      <p:sp>
        <p:nvSpPr>
          <p:cNvPr id="3" name="Text Placeholder 2"/>
          <p:cNvSpPr>
            <a:spLocks noGrp="1"/>
          </p:cNvSpPr>
          <p:nvPr>
            <p:ph type="body" idx="1"/>
          </p:nvPr>
        </p:nvSpPr>
        <p:spPr>
          <a:xfrm>
            <a:off x="314574" y="838200"/>
            <a:ext cx="8829426" cy="6273833"/>
          </a:xfrm>
        </p:spPr>
        <p:txBody>
          <a:bodyPr/>
          <a:lstStyle/>
          <a:p>
            <a:pPr algn="l"/>
            <a:r>
              <a:rPr lang="en-GB" b="1" dirty="0">
                <a:ea typeface="ＭＳ Ｐゴシック" pitchFamily="34" charset="-128"/>
              </a:rPr>
              <a:t>Wireless Media: </a:t>
            </a:r>
            <a:r>
              <a:rPr lang="en-GB" dirty="0">
                <a:ea typeface="ＭＳ Ｐゴシック" pitchFamily="34" charset="-128"/>
              </a:rPr>
              <a:t>Wireless communication allows data transmission without the need for physical cables. It uses radio waves, microwaves, or infrared signals to transmit data between devices. Wireless media includes technologies such as Wi-Fi (Wireless Fidelity), Bluetooth, cellular networks, satellite communication, and infrared communication.</a:t>
            </a:r>
          </a:p>
          <a:p>
            <a:pPr algn="l"/>
            <a:endParaRPr lang="en-GB" b="0" i="0" dirty="0">
              <a:solidFill>
                <a:srgbClr val="374151"/>
              </a:solidFill>
              <a:effectLst/>
              <a:latin typeface="Söhne"/>
            </a:endParaRPr>
          </a:p>
          <a:p>
            <a:pPr algn="l"/>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5" descr="A picture containing screenshot, graphics, art, graphic design&#10;&#10;Description automatically generated">
            <a:extLst>
              <a:ext uri="{FF2B5EF4-FFF2-40B4-BE49-F238E27FC236}">
                <a16:creationId xmlns:a16="http://schemas.microsoft.com/office/drawing/2014/main" id="{2792ABD3-EFC8-7358-FF66-0C287EEB6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48000"/>
            <a:ext cx="7264608" cy="3276600"/>
          </a:xfrm>
          <a:prstGeom prst="rect">
            <a:avLst/>
          </a:prstGeom>
        </p:spPr>
      </p:pic>
    </p:spTree>
    <p:extLst>
      <p:ext uri="{BB962C8B-B14F-4D97-AF65-F5344CB8AC3E}">
        <p14:creationId xmlns:p14="http://schemas.microsoft.com/office/powerpoint/2010/main" val="1236980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interface cards</a:t>
            </a:r>
          </a:p>
        </p:txBody>
      </p:sp>
      <p:sp>
        <p:nvSpPr>
          <p:cNvPr id="3" name="Text Placeholder 2"/>
          <p:cNvSpPr>
            <a:spLocks noGrp="1"/>
          </p:cNvSpPr>
          <p:nvPr>
            <p:ph type="body" idx="1"/>
          </p:nvPr>
        </p:nvSpPr>
        <p:spPr>
          <a:xfrm>
            <a:off x="314574" y="838200"/>
            <a:ext cx="8829426" cy="5536965"/>
          </a:xfrm>
        </p:spPr>
        <p:txBody>
          <a:bodyPr/>
          <a:lstStyle/>
          <a:p>
            <a:pPr algn="l"/>
            <a:endParaRPr lang="en-GB" b="0" i="0" dirty="0">
              <a:solidFill>
                <a:srgbClr val="374151"/>
              </a:solidFill>
              <a:effectLst/>
              <a:latin typeface="Söhne"/>
            </a:endParaRPr>
          </a:p>
          <a:p>
            <a:pPr algn="l"/>
            <a:r>
              <a:rPr lang="en-GB" b="0" i="0" dirty="0">
                <a:effectLst/>
                <a:latin typeface="Söhne"/>
              </a:rPr>
              <a:t>A network interface card (NIC), also known as a network adapter or network card, is a hardware component that enables a computer or device to connect to a computer network. It provides the physical interface between the computer and the network, allowing the transmission and reception of data.</a:t>
            </a:r>
            <a:endParaRPr lang="en-GB" altLang="en-US" dirty="0">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9" name="Picture 8" descr="A picture containing cable, electrical wiring, electronic component, circuit component&#10;&#10;Description automatically generated">
            <a:extLst>
              <a:ext uri="{FF2B5EF4-FFF2-40B4-BE49-F238E27FC236}">
                <a16:creationId xmlns:a16="http://schemas.microsoft.com/office/drawing/2014/main" id="{57FB52BA-0692-BD1D-0F0C-76CBB97A82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974" y="3048000"/>
            <a:ext cx="7772400" cy="3225674"/>
          </a:xfrm>
          <a:prstGeom prst="rect">
            <a:avLst/>
          </a:prstGeom>
        </p:spPr>
      </p:pic>
    </p:spTree>
    <p:extLst>
      <p:ext uri="{BB962C8B-B14F-4D97-AF65-F5344CB8AC3E}">
        <p14:creationId xmlns:p14="http://schemas.microsoft.com/office/powerpoint/2010/main" val="190120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61899"/>
            <a:ext cx="5179060" cy="690574"/>
          </a:xfrm>
          <a:prstGeom prst="rect">
            <a:avLst/>
          </a:prstGeom>
        </p:spPr>
        <p:txBody>
          <a:bodyPr vert="horz" wrap="square" lIns="0" tIns="13335" rIns="0" bIns="0" rtlCol="0">
            <a:spAutoFit/>
          </a:bodyPr>
          <a:lstStyle/>
          <a:p>
            <a:pPr marL="12700">
              <a:lnSpc>
                <a:spcPct val="100000"/>
              </a:lnSpc>
              <a:spcBef>
                <a:spcPts val="105"/>
              </a:spcBef>
            </a:pPr>
            <a:r>
              <a:rPr lang="en-GB" dirty="0">
                <a:solidFill>
                  <a:srgbClr val="FFC000"/>
                </a:solidFill>
              </a:rPr>
              <a:t>Learning</a:t>
            </a:r>
            <a:r>
              <a:rPr lang="en-GB" dirty="0">
                <a:effectLst/>
              </a:rPr>
              <a:t> </a:t>
            </a:r>
            <a:r>
              <a:rPr lang="en-GB" dirty="0">
                <a:solidFill>
                  <a:srgbClr val="FFC000"/>
                </a:solidFill>
              </a:rPr>
              <a:t>Outcomes</a:t>
            </a:r>
            <a:endParaRPr dirty="0">
              <a:solidFill>
                <a:srgbClr val="FFC000"/>
              </a:solidFil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r>
              <a:rPr spc="-5" dirty="0"/>
              <a:t>Slide</a:t>
            </a:r>
            <a:r>
              <a:rPr spc="215" dirty="0"/>
              <a:t> </a:t>
            </a:r>
            <a:fld id="{81D60167-4931-47E6-BA6A-407CBD079E47}" type="slidenum">
              <a:rPr dirty="0"/>
              <a:t>6</a:t>
            </a:fld>
            <a:endParaRPr dirty="0"/>
          </a:p>
        </p:txBody>
      </p:sp>
      <p:sp>
        <p:nvSpPr>
          <p:cNvPr id="3" name="object 3"/>
          <p:cNvSpPr txBox="1"/>
          <p:nvPr/>
        </p:nvSpPr>
        <p:spPr>
          <a:xfrm>
            <a:off x="535940" y="1237374"/>
            <a:ext cx="8041005" cy="3644587"/>
          </a:xfrm>
          <a:prstGeom prst="rect">
            <a:avLst/>
          </a:prstGeom>
        </p:spPr>
        <p:txBody>
          <a:bodyPr vert="horz" wrap="square" lIns="0" tIns="12700" rIns="0" bIns="0" rtlCol="0">
            <a:spAutoFit/>
          </a:bodyPr>
          <a:lstStyle/>
          <a:p>
            <a:pPr marL="469900" marR="5080" indent="-457200">
              <a:lnSpc>
                <a:spcPct val="100000"/>
              </a:lnSpc>
              <a:spcBef>
                <a:spcPts val="580"/>
              </a:spcBef>
              <a:buAutoNum type="arabicPeriod"/>
            </a:pPr>
            <a:r>
              <a:rPr lang="en-GB" sz="2400" dirty="0">
                <a:highlight>
                  <a:srgbClr val="FFFF00"/>
                </a:highlight>
              </a:rPr>
              <a:t>Explain the function and operation of the main components of a Network.</a:t>
            </a:r>
          </a:p>
          <a:p>
            <a:pPr marL="469900" marR="5080" indent="-457200">
              <a:lnSpc>
                <a:spcPct val="100000"/>
              </a:lnSpc>
              <a:spcBef>
                <a:spcPts val="580"/>
              </a:spcBef>
              <a:buAutoNum type="arabicPeriod"/>
            </a:pPr>
            <a:r>
              <a:rPr lang="en-GB" sz="2400" dirty="0">
                <a:highlight>
                  <a:srgbClr val="FFFF00"/>
                </a:highlight>
              </a:rPr>
              <a:t> Apply the concepts of communication within local and wide area networks, including access techniques. </a:t>
            </a:r>
          </a:p>
          <a:p>
            <a:pPr marL="469900" marR="5080" indent="-457200">
              <a:lnSpc>
                <a:spcPct val="100000"/>
              </a:lnSpc>
              <a:spcBef>
                <a:spcPts val="580"/>
              </a:spcBef>
              <a:buAutoNum type="arabicPeriod"/>
            </a:pPr>
            <a:r>
              <a:rPr lang="en-GB" sz="2400" dirty="0">
                <a:highlight>
                  <a:srgbClr val="FFFF00"/>
                </a:highlight>
              </a:rPr>
              <a:t> Demonstrate an understanding of the protocols of wired and wireless technologies and their application in a professional computing context. </a:t>
            </a:r>
          </a:p>
          <a:p>
            <a:pPr marL="469900" marR="5080" indent="-457200">
              <a:lnSpc>
                <a:spcPct val="100000"/>
              </a:lnSpc>
              <a:spcBef>
                <a:spcPts val="580"/>
              </a:spcBef>
              <a:buAutoNum type="arabicPeriod"/>
            </a:pPr>
            <a:r>
              <a:rPr lang="en-GB" sz="2400" dirty="0">
                <a:highlight>
                  <a:srgbClr val="FFFF00"/>
                </a:highlight>
              </a:rPr>
              <a:t> Design and implement a simple local area network (LAN).</a:t>
            </a:r>
          </a:p>
          <a:p>
            <a:pPr marL="469900" marR="5080" indent="-457200">
              <a:lnSpc>
                <a:spcPct val="100000"/>
              </a:lnSpc>
              <a:spcBef>
                <a:spcPts val="580"/>
              </a:spcBef>
              <a:buAutoNum type="arabicPeriod"/>
            </a:pPr>
            <a:r>
              <a:rPr lang="en-GB" sz="2400" dirty="0">
                <a:highlight>
                  <a:srgbClr val="FFFF00"/>
                </a:highlight>
              </a:rPr>
              <a:t>Diagnose and correct simple network problems.</a:t>
            </a:r>
            <a:endParaRPr lang="en-GB" sz="2400" spc="-65" dirty="0">
              <a:highlight>
                <a:srgbClr val="FFFF00"/>
              </a:highlight>
              <a:latin typeface="Calibri"/>
              <a:cs typeface="Calibri"/>
            </a:endParaRPr>
          </a:p>
        </p:txBody>
      </p:sp>
    </p:spTree>
    <p:extLst>
      <p:ext uri="{BB962C8B-B14F-4D97-AF65-F5344CB8AC3E}">
        <p14:creationId xmlns:p14="http://schemas.microsoft.com/office/powerpoint/2010/main" val="2357442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interface cards</a:t>
            </a:r>
          </a:p>
        </p:txBody>
      </p:sp>
      <p:sp>
        <p:nvSpPr>
          <p:cNvPr id="3" name="Text Placeholder 2"/>
          <p:cNvSpPr>
            <a:spLocks noGrp="1"/>
          </p:cNvSpPr>
          <p:nvPr>
            <p:ph type="body" idx="1"/>
          </p:nvPr>
        </p:nvSpPr>
        <p:spPr>
          <a:xfrm>
            <a:off x="314574" y="838200"/>
            <a:ext cx="8829426" cy="3694794"/>
          </a:xfrm>
        </p:spPr>
        <p:txBody>
          <a:bodyPr/>
          <a:lstStyle/>
          <a:p>
            <a:pPr algn="l"/>
            <a:endParaRPr lang="en-GB" b="0" i="0" dirty="0">
              <a:solidFill>
                <a:srgbClr val="374151"/>
              </a:solidFill>
              <a:effectLst/>
              <a:latin typeface="Söhne"/>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text, screenshot, logo, font&#10;&#10;Description automatically generated">
            <a:extLst>
              <a:ext uri="{FF2B5EF4-FFF2-40B4-BE49-F238E27FC236}">
                <a16:creationId xmlns:a16="http://schemas.microsoft.com/office/drawing/2014/main" id="{E226FF02-3A11-7A52-6F21-5C777D3C3E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974" y="990600"/>
            <a:ext cx="8210052" cy="5029200"/>
          </a:xfrm>
          <a:prstGeom prst="rect">
            <a:avLst/>
          </a:prstGeom>
        </p:spPr>
      </p:pic>
    </p:spTree>
    <p:extLst>
      <p:ext uri="{BB962C8B-B14F-4D97-AF65-F5344CB8AC3E}">
        <p14:creationId xmlns:p14="http://schemas.microsoft.com/office/powerpoint/2010/main" val="206368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interface cards</a:t>
            </a:r>
          </a:p>
        </p:txBody>
      </p:sp>
      <p:sp>
        <p:nvSpPr>
          <p:cNvPr id="3" name="Text Placeholder 2"/>
          <p:cNvSpPr>
            <a:spLocks noGrp="1"/>
          </p:cNvSpPr>
          <p:nvPr>
            <p:ph type="body" idx="1"/>
          </p:nvPr>
        </p:nvSpPr>
        <p:spPr>
          <a:xfrm>
            <a:off x="314574" y="838200"/>
            <a:ext cx="8829426" cy="3694794"/>
          </a:xfrm>
        </p:spPr>
        <p:txBody>
          <a:bodyPr/>
          <a:lstStyle/>
          <a:p>
            <a:pPr algn="l"/>
            <a:endParaRPr lang="en-GB" b="0" i="0" dirty="0">
              <a:solidFill>
                <a:srgbClr val="374151"/>
              </a:solidFill>
              <a:effectLst/>
              <a:latin typeface="Söhne"/>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6" name="Picture 5" descr="A picture containing screenshot, diagram, line, text&#10;&#10;Description automatically generated">
            <a:extLst>
              <a:ext uri="{FF2B5EF4-FFF2-40B4-BE49-F238E27FC236}">
                <a16:creationId xmlns:a16="http://schemas.microsoft.com/office/drawing/2014/main" id="{34355EA6-BE91-D4D2-E24E-65CF5D7D73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087" y="1305754"/>
            <a:ext cx="7772400" cy="4561646"/>
          </a:xfrm>
          <a:prstGeom prst="rect">
            <a:avLst/>
          </a:prstGeom>
        </p:spPr>
      </p:pic>
    </p:spTree>
    <p:extLst>
      <p:ext uri="{BB962C8B-B14F-4D97-AF65-F5344CB8AC3E}">
        <p14:creationId xmlns:p14="http://schemas.microsoft.com/office/powerpoint/2010/main" val="152484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553998"/>
          </a:xfrm>
        </p:spPr>
        <p:txBody>
          <a:bodyPr/>
          <a:lstStyle/>
          <a:p>
            <a:pPr algn="l"/>
            <a:r>
              <a:rPr lang="en-GB" sz="3600" dirty="0">
                <a:ea typeface="ＭＳ Ｐゴシック" pitchFamily="34" charset="-128"/>
              </a:rPr>
              <a:t>Network</a:t>
            </a:r>
            <a:r>
              <a:rPr lang="en-GB" sz="2000" dirty="0">
                <a:ea typeface="ＭＳ Ｐゴシック" pitchFamily="34" charset="-128"/>
              </a:rPr>
              <a:t> </a:t>
            </a:r>
            <a:r>
              <a:rPr lang="en-GB" sz="3600" dirty="0">
                <a:ea typeface="ＭＳ Ｐゴシック" pitchFamily="34" charset="-128"/>
              </a:rPr>
              <a:t>interface cards</a:t>
            </a:r>
          </a:p>
        </p:txBody>
      </p:sp>
      <p:sp>
        <p:nvSpPr>
          <p:cNvPr id="3" name="Text Placeholder 2"/>
          <p:cNvSpPr>
            <a:spLocks noGrp="1"/>
          </p:cNvSpPr>
          <p:nvPr>
            <p:ph type="body" idx="1"/>
          </p:nvPr>
        </p:nvSpPr>
        <p:spPr>
          <a:xfrm>
            <a:off x="314574" y="838200"/>
            <a:ext cx="8829426" cy="3694794"/>
          </a:xfrm>
        </p:spPr>
        <p:txBody>
          <a:bodyPr/>
          <a:lstStyle/>
          <a:p>
            <a:pPr algn="l"/>
            <a:endParaRPr lang="en-GB" b="0" i="0" dirty="0">
              <a:solidFill>
                <a:srgbClr val="374151"/>
              </a:solidFill>
              <a:effectLst/>
              <a:latin typeface="Söhne"/>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text, screenshot, graphic design, logo&#10;&#10;Description automatically generated">
            <a:extLst>
              <a:ext uri="{FF2B5EF4-FFF2-40B4-BE49-F238E27FC236}">
                <a16:creationId xmlns:a16="http://schemas.microsoft.com/office/drawing/2014/main" id="{B8291F1E-9C1B-A207-7CD1-2A32810622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974" y="828931"/>
            <a:ext cx="7991226" cy="5346544"/>
          </a:xfrm>
          <a:prstGeom prst="rect">
            <a:avLst/>
          </a:prstGeom>
        </p:spPr>
      </p:pic>
    </p:spTree>
    <p:extLst>
      <p:ext uri="{BB962C8B-B14F-4D97-AF65-F5344CB8AC3E}">
        <p14:creationId xmlns:p14="http://schemas.microsoft.com/office/powerpoint/2010/main" val="621429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553998"/>
          </a:xfrm>
        </p:spPr>
        <p:txBody>
          <a:bodyPr/>
          <a:lstStyle/>
          <a:p>
            <a:pPr algn="l"/>
            <a:r>
              <a:rPr lang="en-GB" sz="3600" dirty="0">
                <a:ea typeface="ＭＳ Ｐゴシック" pitchFamily="34" charset="-128"/>
              </a:rPr>
              <a:t>MAC</a:t>
            </a:r>
            <a:r>
              <a:rPr lang="en-GB" sz="2000" b="0" i="0" dirty="0">
                <a:solidFill>
                  <a:srgbClr val="343541"/>
                </a:solidFill>
                <a:effectLst/>
                <a:latin typeface="Söhne"/>
              </a:rPr>
              <a:t> </a:t>
            </a:r>
            <a:r>
              <a:rPr lang="en-GB" sz="3600" dirty="0">
                <a:ea typeface="ＭＳ Ｐゴシック" pitchFamily="34" charset="-128"/>
              </a:rPr>
              <a:t>address</a:t>
            </a:r>
          </a:p>
        </p:txBody>
      </p:sp>
      <p:sp>
        <p:nvSpPr>
          <p:cNvPr id="3" name="Text Placeholder 2"/>
          <p:cNvSpPr>
            <a:spLocks noGrp="1"/>
          </p:cNvSpPr>
          <p:nvPr>
            <p:ph type="body" idx="1"/>
          </p:nvPr>
        </p:nvSpPr>
        <p:spPr>
          <a:xfrm>
            <a:off x="314574" y="838200"/>
            <a:ext cx="8829426" cy="6273833"/>
          </a:xfrm>
        </p:spPr>
        <p:txBody>
          <a:bodyPr/>
          <a:lstStyle/>
          <a:p>
            <a:pPr marL="342900" indent="-342900">
              <a:buFont typeface="Arial" panose="020B0604020202020204" pitchFamily="34" charset="0"/>
              <a:buChar char="•"/>
            </a:pPr>
            <a:endParaRPr lang="en-GB" altLang="en-US" dirty="0">
              <a:latin typeface="Söhne"/>
              <a:ea typeface="ＭＳ Ｐゴシック" pitchFamily="34" charset="-128"/>
            </a:endParaRPr>
          </a:p>
          <a:p>
            <a:pPr marL="342900" indent="-342900">
              <a:buFont typeface="Arial" panose="020B0604020202020204" pitchFamily="34" charset="0"/>
              <a:buChar char="•"/>
            </a:pPr>
            <a:r>
              <a:rPr lang="en-GB" b="0" i="0" dirty="0">
                <a:effectLst/>
                <a:latin typeface="Söhne"/>
              </a:rPr>
              <a:t>A MAC address, short for Media Access Control address, is a unique identifier assigned to network interface controllers (NICs) by the manufacturer. </a:t>
            </a:r>
          </a:p>
          <a:p>
            <a:pPr marL="342900" indent="-342900">
              <a:buFont typeface="Arial" panose="020B0604020202020204" pitchFamily="34" charset="0"/>
              <a:buChar char="•"/>
            </a:pPr>
            <a:endParaRPr lang="en-GB" b="0" i="0" dirty="0">
              <a:effectLst/>
              <a:latin typeface="Söhne"/>
            </a:endParaRPr>
          </a:p>
          <a:p>
            <a:pPr marL="342900" indent="-342900">
              <a:buFont typeface="Arial" panose="020B0604020202020204" pitchFamily="34" charset="0"/>
              <a:buChar char="•"/>
            </a:pPr>
            <a:r>
              <a:rPr lang="en-GB" b="0" i="0" dirty="0">
                <a:effectLst/>
                <a:latin typeface="Söhne"/>
              </a:rPr>
              <a:t>It is a hardware address that uniquely identifies a device on a network. </a:t>
            </a:r>
          </a:p>
          <a:p>
            <a:pPr marL="342900" indent="-342900">
              <a:buFont typeface="Arial" panose="020B0604020202020204" pitchFamily="34" charset="0"/>
              <a:buChar char="•"/>
            </a:pPr>
            <a:endParaRPr lang="en-GB" dirty="0">
              <a:latin typeface="Söhne"/>
            </a:endParaRPr>
          </a:p>
          <a:p>
            <a:pPr marL="342900" indent="-342900">
              <a:buFont typeface="Arial" panose="020B0604020202020204" pitchFamily="34" charset="0"/>
              <a:buChar char="•"/>
            </a:pPr>
            <a:r>
              <a:rPr lang="en-GB" b="0" i="0" dirty="0">
                <a:effectLst/>
                <a:latin typeface="Söhne"/>
              </a:rPr>
              <a:t>Every device that has network capabilities, such as a network interface card or a Wi-Fi adapter, is assigned a unique MAC address.</a:t>
            </a:r>
            <a:endParaRPr lang="en-GB" altLang="en-US" dirty="0">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spTree>
    <p:extLst>
      <p:ext uri="{BB962C8B-B14F-4D97-AF65-F5344CB8AC3E}">
        <p14:creationId xmlns:p14="http://schemas.microsoft.com/office/powerpoint/2010/main" val="3038439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553998"/>
          </a:xfrm>
        </p:spPr>
        <p:txBody>
          <a:bodyPr/>
          <a:lstStyle/>
          <a:p>
            <a:pPr algn="l"/>
            <a:r>
              <a:rPr lang="en-GB" sz="3600" dirty="0">
                <a:ea typeface="ＭＳ Ｐゴシック" pitchFamily="34" charset="-128"/>
              </a:rPr>
              <a:t>MAC</a:t>
            </a:r>
            <a:r>
              <a:rPr lang="en-GB" sz="2000" b="0" i="0" dirty="0">
                <a:solidFill>
                  <a:srgbClr val="343541"/>
                </a:solidFill>
                <a:effectLst/>
                <a:latin typeface="Söhne"/>
              </a:rPr>
              <a:t> </a:t>
            </a:r>
            <a:r>
              <a:rPr lang="en-GB" sz="3600" dirty="0">
                <a:ea typeface="ＭＳ Ｐゴシック" pitchFamily="34" charset="-128"/>
              </a:rPr>
              <a:t>address</a:t>
            </a:r>
          </a:p>
        </p:txBody>
      </p:sp>
      <p:sp>
        <p:nvSpPr>
          <p:cNvPr id="3" name="Text Placeholder 2"/>
          <p:cNvSpPr>
            <a:spLocks noGrp="1"/>
          </p:cNvSpPr>
          <p:nvPr>
            <p:ph type="body" idx="1"/>
          </p:nvPr>
        </p:nvSpPr>
        <p:spPr>
          <a:xfrm>
            <a:off x="314574" y="838200"/>
            <a:ext cx="8829426" cy="2957926"/>
          </a:xfrm>
        </p:spPr>
        <p:txBody>
          <a:bodyPr/>
          <a:lstStyle/>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text, screenshot, software, multimedia software&#10;&#10;Description automatically generated">
            <a:extLst>
              <a:ext uri="{FF2B5EF4-FFF2-40B4-BE49-F238E27FC236}">
                <a16:creationId xmlns:a16="http://schemas.microsoft.com/office/drawing/2014/main" id="{790B00DF-406A-7925-3DA3-FBC836BC0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74" y="990600"/>
            <a:ext cx="8362452" cy="5130758"/>
          </a:xfrm>
          <a:prstGeom prst="rect">
            <a:avLst/>
          </a:prstGeom>
        </p:spPr>
      </p:pic>
    </p:spTree>
    <p:extLst>
      <p:ext uri="{BB962C8B-B14F-4D97-AF65-F5344CB8AC3E}">
        <p14:creationId xmlns:p14="http://schemas.microsoft.com/office/powerpoint/2010/main" val="1559987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553998"/>
          </a:xfrm>
        </p:spPr>
        <p:txBody>
          <a:bodyPr/>
          <a:lstStyle/>
          <a:p>
            <a:pPr algn="l"/>
            <a:r>
              <a:rPr lang="en-GB" sz="3600" dirty="0">
                <a:ea typeface="ＭＳ Ｐゴシック" pitchFamily="34" charset="-128"/>
              </a:rPr>
              <a:t>Network protocols</a:t>
            </a:r>
          </a:p>
        </p:txBody>
      </p:sp>
      <p:sp>
        <p:nvSpPr>
          <p:cNvPr id="3" name="Text Placeholder 2"/>
          <p:cNvSpPr>
            <a:spLocks noGrp="1"/>
          </p:cNvSpPr>
          <p:nvPr>
            <p:ph type="body" idx="1"/>
          </p:nvPr>
        </p:nvSpPr>
        <p:spPr>
          <a:xfrm>
            <a:off x="314574" y="838200"/>
            <a:ext cx="8829426" cy="3880358"/>
          </a:xfrm>
        </p:spPr>
        <p:txBody>
          <a:bodyPr/>
          <a:lstStyle/>
          <a:p>
            <a:pPr algn="l"/>
            <a:endParaRPr lang="en-GB" sz="3600" b="1" dirty="0">
              <a:latin typeface="Helvetica"/>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7" name="Picture 6" descr="A picture containing text, screenshot, design&#10;&#10;Description automatically generated">
            <a:extLst>
              <a:ext uri="{FF2B5EF4-FFF2-40B4-BE49-F238E27FC236}">
                <a16:creationId xmlns:a16="http://schemas.microsoft.com/office/drawing/2014/main" id="{C6A78855-EC2F-152B-3698-D38057AA6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860" y="893223"/>
            <a:ext cx="8199166" cy="5163193"/>
          </a:xfrm>
          <a:prstGeom prst="rect">
            <a:avLst/>
          </a:prstGeom>
        </p:spPr>
      </p:pic>
    </p:spTree>
    <p:extLst>
      <p:ext uri="{BB962C8B-B14F-4D97-AF65-F5344CB8AC3E}">
        <p14:creationId xmlns:p14="http://schemas.microsoft.com/office/powerpoint/2010/main" val="3721909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156542"/>
            <a:ext cx="8210052" cy="553998"/>
          </a:xfrm>
        </p:spPr>
        <p:txBody>
          <a:bodyPr/>
          <a:lstStyle/>
          <a:p>
            <a:pPr algn="l"/>
            <a:r>
              <a:rPr lang="en-GB" sz="3600" dirty="0">
                <a:ea typeface="ＭＳ Ｐゴシック" pitchFamily="34" charset="-128"/>
              </a:rPr>
              <a:t>Network protocols</a:t>
            </a:r>
          </a:p>
        </p:txBody>
      </p:sp>
      <p:sp>
        <p:nvSpPr>
          <p:cNvPr id="3" name="Text Placeholder 2"/>
          <p:cNvSpPr>
            <a:spLocks noGrp="1"/>
          </p:cNvSpPr>
          <p:nvPr>
            <p:ph type="body" idx="1"/>
          </p:nvPr>
        </p:nvSpPr>
        <p:spPr>
          <a:xfrm>
            <a:off x="314574" y="838200"/>
            <a:ext cx="8829426" cy="3880358"/>
          </a:xfrm>
        </p:spPr>
        <p:txBody>
          <a:bodyPr/>
          <a:lstStyle/>
          <a:p>
            <a:pPr algn="l"/>
            <a:endParaRPr lang="en-GB" sz="3600" b="1" dirty="0">
              <a:latin typeface="Helvetica"/>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pPr marL="342900" indent="-342900">
              <a:buFont typeface="Arial" panose="020B0604020202020204" pitchFamily="34" charset="0"/>
              <a:buChar char="•"/>
            </a:pPr>
            <a:endParaRPr lang="en-GB" altLang="en-US" dirty="0">
              <a:solidFill>
                <a:srgbClr val="374151"/>
              </a:solidFill>
              <a:latin typeface="Söhne"/>
              <a:ea typeface="ＭＳ Ｐゴシック" pitchFamily="34" charset="-128"/>
            </a:endParaRPr>
          </a:p>
          <a:p>
            <a:endParaRPr lang="en-US" altLang="en-US" dirty="0">
              <a:ea typeface="ＭＳ Ｐゴシック" pitchFamily="34" charset="-128"/>
            </a:endParaRPr>
          </a:p>
          <a:p>
            <a:pPr>
              <a:buFont typeface="Arial" panose="020B0604020202020204" pitchFamily="34" charset="0"/>
              <a:buChar char="•"/>
            </a:pPr>
            <a:endParaRPr lang="en-GB" dirty="0">
              <a:ea typeface="ＭＳ Ｐゴシック" pitchFamily="34" charset="-128"/>
            </a:endParaRPr>
          </a:p>
          <a:p>
            <a:pPr>
              <a:lnSpc>
                <a:spcPct val="90000"/>
              </a:lnSpc>
            </a:pPr>
            <a:endParaRPr lang="en-US" altLang="en-US" sz="2736" dirty="0">
              <a:ea typeface="ＭＳ Ｐゴシック" pitchFamily="34" charset="-128"/>
            </a:endParaRPr>
          </a:p>
          <a:p>
            <a:endParaRPr lang="en-GB" dirty="0"/>
          </a:p>
        </p:txBody>
      </p:sp>
      <p:pic>
        <p:nvPicPr>
          <p:cNvPr id="5" name="Picture 4" descr="A picture containing screenshot, text, clipart, cartoon&#10;&#10;Description automatically generated">
            <a:extLst>
              <a:ext uri="{FF2B5EF4-FFF2-40B4-BE49-F238E27FC236}">
                <a16:creationId xmlns:a16="http://schemas.microsoft.com/office/drawing/2014/main" id="{D36FBF07-775A-EC31-0916-9EDB52B3C0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974" y="1066800"/>
            <a:ext cx="7772400" cy="5163193"/>
          </a:xfrm>
          <a:prstGeom prst="rect">
            <a:avLst/>
          </a:prstGeom>
        </p:spPr>
      </p:pic>
    </p:spTree>
    <p:extLst>
      <p:ext uri="{BB962C8B-B14F-4D97-AF65-F5344CB8AC3E}">
        <p14:creationId xmlns:p14="http://schemas.microsoft.com/office/powerpoint/2010/main" val="1322742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561997"/>
            <a:ext cx="8210052" cy="615553"/>
          </a:xfrm>
        </p:spPr>
        <p:txBody>
          <a:bodyPr/>
          <a:lstStyle/>
          <a:p>
            <a:r>
              <a:rPr lang="en-GB" sz="4000" dirty="0">
                <a:ea typeface="ＭＳ Ｐゴシック" pitchFamily="34" charset="-128"/>
              </a:rPr>
              <a:t>Network</a:t>
            </a:r>
            <a:r>
              <a:rPr lang="en-GB" b="0" i="0" dirty="0">
                <a:solidFill>
                  <a:srgbClr val="374151"/>
                </a:solidFill>
                <a:effectLst/>
                <a:latin typeface="Söhne"/>
              </a:rPr>
              <a:t> </a:t>
            </a:r>
            <a:r>
              <a:rPr lang="en-GB" sz="4000" dirty="0">
                <a:ea typeface="ＭＳ Ｐゴシック" pitchFamily="34" charset="-128"/>
              </a:rPr>
              <a:t>Topology</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590800"/>
            <a:ext cx="8247414" cy="345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3E9D33A-427C-D1D0-AA1E-8A8E94DD7C1F}"/>
              </a:ext>
            </a:extLst>
          </p:cNvPr>
          <p:cNvSpPr txBox="1"/>
          <p:nvPr/>
        </p:nvSpPr>
        <p:spPr>
          <a:xfrm>
            <a:off x="667986" y="1371600"/>
            <a:ext cx="8210052" cy="1197636"/>
          </a:xfrm>
          <a:prstGeom prst="rect">
            <a:avLst/>
          </a:prstGeom>
          <a:noFill/>
        </p:spPr>
        <p:txBody>
          <a:bodyPr wrap="square">
            <a:spAutoFit/>
          </a:bodyPr>
          <a:lstStyle/>
          <a:p>
            <a:r>
              <a:rPr lang="en-GB" sz="2394" dirty="0">
                <a:latin typeface="Söhne"/>
                <a:cs typeface="Arial"/>
              </a:rPr>
              <a:t>Network topology refers to the physical or logical arrangement of devices and connections in a computer network. It describes how devices are connected and the structure of the network. </a:t>
            </a:r>
            <a:endParaRPr lang="en-US" sz="2394" dirty="0">
              <a:latin typeface="Söhne"/>
              <a:cs typeface="Arial"/>
            </a:endParaRPr>
          </a:p>
        </p:txBody>
      </p:sp>
    </p:spTree>
    <p:extLst>
      <p:ext uri="{BB962C8B-B14F-4D97-AF65-F5344CB8AC3E}">
        <p14:creationId xmlns:p14="http://schemas.microsoft.com/office/powerpoint/2010/main" val="40018688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Bus Topology</a:t>
            </a:r>
          </a:p>
        </p:txBody>
      </p:sp>
      <p:sp>
        <p:nvSpPr>
          <p:cNvPr id="3" name="Text Placeholder 2"/>
          <p:cNvSpPr>
            <a:spLocks noGrp="1"/>
          </p:cNvSpPr>
          <p:nvPr>
            <p:ph type="body" idx="1"/>
          </p:nvPr>
        </p:nvSpPr>
        <p:spPr>
          <a:xfrm>
            <a:off x="454109" y="967619"/>
            <a:ext cx="8210052" cy="1842171"/>
          </a:xfrm>
        </p:spPr>
        <p:txBody>
          <a:bodyPr/>
          <a:lstStyle/>
          <a:p>
            <a:pPr algn="l"/>
            <a:r>
              <a:rPr lang="en-GB" b="1" i="0" dirty="0">
                <a:effectLst/>
                <a:latin typeface="Söhne"/>
              </a:rPr>
              <a:t>Bus Topology: </a:t>
            </a:r>
            <a:r>
              <a:rPr lang="en-GB" b="0" i="0" dirty="0">
                <a:effectLst/>
                <a:latin typeface="Söhne"/>
              </a:rPr>
              <a:t>In a bus topology, devices are connected to a single shared communication line, known as a bus. All devices receive the same signals, and data is transmitted in both directions. However, if there is a break in the bus, the entire network can be affected.</a:t>
            </a:r>
          </a:p>
        </p:txBody>
      </p:sp>
      <p:pic>
        <p:nvPicPr>
          <p:cNvPr id="8194" name="Picture 2" descr="Difference between the Bus topology and Ring top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16" y="2712249"/>
            <a:ext cx="7937568" cy="327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205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ifference between the Bus topology and Star top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646" y="2927040"/>
            <a:ext cx="3640709" cy="30873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Star Topology</a:t>
            </a:r>
          </a:p>
        </p:txBody>
      </p:sp>
      <p:sp>
        <p:nvSpPr>
          <p:cNvPr id="3" name="Text Placeholder 2"/>
          <p:cNvSpPr>
            <a:spLocks noGrp="1"/>
          </p:cNvSpPr>
          <p:nvPr>
            <p:ph type="body" idx="1"/>
          </p:nvPr>
        </p:nvSpPr>
        <p:spPr>
          <a:xfrm>
            <a:off x="466974" y="1474226"/>
            <a:ext cx="8210052" cy="1842171"/>
          </a:xfrm>
        </p:spPr>
        <p:txBody>
          <a:bodyPr/>
          <a:lstStyle/>
          <a:p>
            <a:pPr algn="l"/>
            <a:r>
              <a:rPr lang="en-GB" b="1" i="0" dirty="0">
                <a:effectLst/>
                <a:latin typeface="Söhne"/>
              </a:rPr>
              <a:t>Star Topology: </a:t>
            </a:r>
            <a:r>
              <a:rPr lang="en-GB" b="0" i="0" dirty="0">
                <a:effectLst/>
                <a:latin typeface="Söhne"/>
              </a:rPr>
              <a:t>In a star topology, devices are connected to a central hub or switch. All communication between devices is routed through the hub. If one device fails, it does not affect the other devices, but if the central hub fails, the entire network can be disrupted.</a:t>
            </a:r>
          </a:p>
        </p:txBody>
      </p:sp>
    </p:spTree>
    <p:extLst>
      <p:ext uri="{BB962C8B-B14F-4D97-AF65-F5344CB8AC3E}">
        <p14:creationId xmlns:p14="http://schemas.microsoft.com/office/powerpoint/2010/main" val="1192577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FF03-EF66-90AD-4BEC-6E47FD9AD1C9}"/>
              </a:ext>
            </a:extLst>
          </p:cNvPr>
          <p:cNvSpPr>
            <a:spLocks noGrp="1"/>
          </p:cNvSpPr>
          <p:nvPr>
            <p:ph type="title"/>
          </p:nvPr>
        </p:nvSpPr>
        <p:spPr>
          <a:xfrm>
            <a:off x="152400" y="76200"/>
            <a:ext cx="8339124" cy="696594"/>
          </a:xfrm>
        </p:spPr>
        <p:txBody>
          <a:bodyPr/>
          <a:lstStyle/>
          <a:p>
            <a:r>
              <a:rPr lang="en-GB" b="1" dirty="0">
                <a:solidFill>
                  <a:srgbClr val="FFC000"/>
                </a:solidFill>
              </a:rPr>
              <a:t>Assignment 1</a:t>
            </a:r>
          </a:p>
        </p:txBody>
      </p:sp>
      <p:graphicFrame>
        <p:nvGraphicFramePr>
          <p:cNvPr id="7" name="Table 7">
            <a:extLst>
              <a:ext uri="{FF2B5EF4-FFF2-40B4-BE49-F238E27FC236}">
                <a16:creationId xmlns:a16="http://schemas.microsoft.com/office/drawing/2014/main" id="{2D2C0436-C274-4914-CBFE-869121E57BDD}"/>
              </a:ext>
            </a:extLst>
          </p:cNvPr>
          <p:cNvGraphicFramePr>
            <a:graphicFrameLocks noGrp="1"/>
          </p:cNvGraphicFramePr>
          <p:nvPr>
            <p:extLst>
              <p:ext uri="{D42A27DB-BD31-4B8C-83A1-F6EECF244321}">
                <p14:modId xmlns:p14="http://schemas.microsoft.com/office/powerpoint/2010/main" val="3290603937"/>
              </p:ext>
            </p:extLst>
          </p:nvPr>
        </p:nvGraphicFramePr>
        <p:xfrm>
          <a:off x="12103" y="685800"/>
          <a:ext cx="9131897" cy="4606159"/>
        </p:xfrm>
        <a:graphic>
          <a:graphicData uri="http://schemas.openxmlformats.org/drawingml/2006/table">
            <a:tbl>
              <a:tblPr firstRow="1" bandRow="1">
                <a:tableStyleId>{073A0DAA-6AF3-43AB-8588-CEC1D06C72B9}</a:tableStyleId>
              </a:tblPr>
              <a:tblGrid>
                <a:gridCol w="9131897">
                  <a:extLst>
                    <a:ext uri="{9D8B030D-6E8A-4147-A177-3AD203B41FA5}">
                      <a16:colId xmlns:a16="http://schemas.microsoft.com/office/drawing/2014/main" val="2920098056"/>
                    </a:ext>
                  </a:extLst>
                </a:gridCol>
              </a:tblGrid>
              <a:tr h="232541">
                <a:tc>
                  <a:txBody>
                    <a:bodyPr/>
                    <a:lstStyle/>
                    <a:p>
                      <a:r>
                        <a:rPr lang="en-GB" sz="1800" kern="1200" dirty="0">
                          <a:solidFill>
                            <a:schemeClr val="bg1"/>
                          </a:solidFill>
                          <a:latin typeface="+mn-lt"/>
                          <a:ea typeface="+mn-ea"/>
                          <a:cs typeface="+mn-cs"/>
                        </a:rPr>
                        <a:t>Introduction</a:t>
                      </a:r>
                      <a:r>
                        <a:rPr lang="en-GB" sz="1800" dirty="0"/>
                        <a:t> :</a:t>
                      </a:r>
                    </a:p>
                  </a:txBody>
                  <a:tcPr marL="68580" marR="68580" marT="34290" marB="34290"/>
                </a:tc>
                <a:extLst>
                  <a:ext uri="{0D108BD9-81ED-4DB2-BD59-A6C34878D82A}">
                    <a16:rowId xmlns:a16="http://schemas.microsoft.com/office/drawing/2014/main" val="3379542586"/>
                  </a:ext>
                </a:extLst>
              </a:tr>
              <a:tr h="4263259">
                <a:tc>
                  <a:txBody>
                    <a:bodyPr/>
                    <a:lstStyle/>
                    <a:p>
                      <a:pPr marL="0" marR="0" lvl="0" indent="0" algn="just"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GB"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This assignment focuses on designing and implementing a network infrastructure for Green Wood Company, which has its head office in London and branch offices in Manchester and York</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p>
                    <a:p>
                      <a:pPr marL="0" marR="0" lvl="0" indent="0" algn="just"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just"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 objective is to create an efficient network which is secure and scalable using the VLSM approach for IP addressing, applicable routing protocols, and VLAN configurations. Students are expected to conduct network testing and explain their findings demonstrating reliability and applicability of the designed network</a:t>
                      </a:r>
                      <a:r>
                        <a:rPr lang="en-GB" sz="2400" kern="1200" dirty="0">
                          <a:solidFill>
                            <a:schemeClr val="dk1"/>
                          </a:solidFill>
                          <a:latin typeface="+mn-lt"/>
                          <a:ea typeface="+mn-ea"/>
                          <a:cs typeface="+mn-cs"/>
                        </a:rPr>
                        <a:t>.</a:t>
                      </a:r>
                    </a:p>
                    <a:p>
                      <a:pPr marL="0" indent="0" algn="just">
                        <a:buFont typeface="Arial" panose="020B0604020202020204" pitchFamily="34" charset="0"/>
                        <a:buNone/>
                      </a:pPr>
                      <a:endParaRPr lang="en-GB" sz="2400"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2719988076"/>
                  </a:ext>
                </a:extLst>
              </a:tr>
            </a:tbl>
          </a:graphicData>
        </a:graphic>
      </p:graphicFrame>
    </p:spTree>
    <p:extLst>
      <p:ext uri="{BB962C8B-B14F-4D97-AF65-F5344CB8AC3E}">
        <p14:creationId xmlns:p14="http://schemas.microsoft.com/office/powerpoint/2010/main" val="2639191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Ring Topology</a:t>
            </a:r>
          </a:p>
        </p:txBody>
      </p:sp>
      <p:sp>
        <p:nvSpPr>
          <p:cNvPr id="3" name="Text Placeholder 2"/>
          <p:cNvSpPr>
            <a:spLocks noGrp="1"/>
          </p:cNvSpPr>
          <p:nvPr>
            <p:ph type="body" idx="1"/>
          </p:nvPr>
        </p:nvSpPr>
        <p:spPr>
          <a:xfrm>
            <a:off x="466974" y="1338048"/>
            <a:ext cx="8210052" cy="1473819"/>
          </a:xfrm>
        </p:spPr>
        <p:txBody>
          <a:bodyPr/>
          <a:lstStyle/>
          <a:p>
            <a:pPr algn="l"/>
            <a:r>
              <a:rPr lang="en-GB" b="1" i="0" dirty="0">
                <a:effectLst/>
                <a:latin typeface="Söhne"/>
              </a:rPr>
              <a:t>Ring Topology: </a:t>
            </a:r>
            <a:r>
              <a:rPr lang="en-GB" i="0" dirty="0">
                <a:effectLst/>
                <a:latin typeface="Söhne"/>
              </a:rPr>
              <a:t>In a ring topology, devices are connected in a closed loop. Each device is connected to the next device, forming a ring. Data is transmitted in one direction around the ring. If one device or connection fails, it can disrupt the entire network.</a:t>
            </a:r>
          </a:p>
        </p:txBody>
      </p:sp>
      <p:pic>
        <p:nvPicPr>
          <p:cNvPr id="10242" name="Picture 2" descr="Difference between the Bus topology and Ring top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155" y="2948044"/>
            <a:ext cx="4479691" cy="300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962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Mesh Topology</a:t>
            </a:r>
          </a:p>
        </p:txBody>
      </p:sp>
      <p:sp>
        <p:nvSpPr>
          <p:cNvPr id="3" name="Text Placeholder 2"/>
          <p:cNvSpPr>
            <a:spLocks noGrp="1"/>
          </p:cNvSpPr>
          <p:nvPr>
            <p:ph type="body" idx="1"/>
          </p:nvPr>
        </p:nvSpPr>
        <p:spPr>
          <a:xfrm>
            <a:off x="466974" y="1229281"/>
            <a:ext cx="8210052" cy="2210605"/>
          </a:xfrm>
        </p:spPr>
        <p:txBody>
          <a:bodyPr/>
          <a:lstStyle/>
          <a:p>
            <a:pPr algn="l"/>
            <a:r>
              <a:rPr lang="en-GB" b="1" i="0" dirty="0">
                <a:effectLst/>
                <a:latin typeface="Söhne"/>
              </a:rPr>
              <a:t>Mesh Topology: </a:t>
            </a:r>
            <a:r>
              <a:rPr lang="en-GB" b="0" i="0" dirty="0">
                <a:effectLst/>
                <a:latin typeface="Söhne"/>
              </a:rPr>
              <a:t>In a mesh topology, each device is connected to every other device in the network. This provides redundancy and multiple paths for data to travel, ensuring high reliability. Mesh topologies can be full mesh (every device is connected to every other device) or partial mesh (only some devices are connected to others).</a:t>
            </a:r>
          </a:p>
        </p:txBody>
      </p:sp>
      <p:pic>
        <p:nvPicPr>
          <p:cNvPr id="12290" name="Picture 2" descr="Mesh Topology - Computer Net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658" y="3200400"/>
            <a:ext cx="2736684" cy="303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014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FF03-EF66-90AD-4BEC-6E47FD9AD1C9}"/>
              </a:ext>
            </a:extLst>
          </p:cNvPr>
          <p:cNvSpPr>
            <a:spLocks noGrp="1"/>
          </p:cNvSpPr>
          <p:nvPr>
            <p:ph type="title"/>
          </p:nvPr>
        </p:nvSpPr>
        <p:spPr>
          <a:xfrm>
            <a:off x="152400" y="76200"/>
            <a:ext cx="8339124" cy="696594"/>
          </a:xfrm>
        </p:spPr>
        <p:txBody>
          <a:bodyPr/>
          <a:lstStyle/>
          <a:p>
            <a:r>
              <a:rPr lang="en-GB" b="1" dirty="0">
                <a:solidFill>
                  <a:srgbClr val="FFC000"/>
                </a:solidFill>
              </a:rPr>
              <a:t>Assignment 1</a:t>
            </a:r>
          </a:p>
        </p:txBody>
      </p:sp>
      <p:graphicFrame>
        <p:nvGraphicFramePr>
          <p:cNvPr id="7" name="Table 7">
            <a:extLst>
              <a:ext uri="{FF2B5EF4-FFF2-40B4-BE49-F238E27FC236}">
                <a16:creationId xmlns:a16="http://schemas.microsoft.com/office/drawing/2014/main" id="{2D2C0436-C274-4914-CBFE-869121E57BDD}"/>
              </a:ext>
            </a:extLst>
          </p:cNvPr>
          <p:cNvGraphicFramePr>
            <a:graphicFrameLocks noGrp="1"/>
          </p:cNvGraphicFramePr>
          <p:nvPr>
            <p:extLst>
              <p:ext uri="{D42A27DB-BD31-4B8C-83A1-F6EECF244321}">
                <p14:modId xmlns:p14="http://schemas.microsoft.com/office/powerpoint/2010/main" val="1730308563"/>
              </p:ext>
            </p:extLst>
          </p:nvPr>
        </p:nvGraphicFramePr>
        <p:xfrm>
          <a:off x="12103" y="685800"/>
          <a:ext cx="9131897" cy="4606159"/>
        </p:xfrm>
        <a:graphic>
          <a:graphicData uri="http://schemas.openxmlformats.org/drawingml/2006/table">
            <a:tbl>
              <a:tblPr firstRow="1" bandRow="1">
                <a:tableStyleId>{073A0DAA-6AF3-43AB-8588-CEC1D06C72B9}</a:tableStyleId>
              </a:tblPr>
              <a:tblGrid>
                <a:gridCol w="9131897">
                  <a:extLst>
                    <a:ext uri="{9D8B030D-6E8A-4147-A177-3AD203B41FA5}">
                      <a16:colId xmlns:a16="http://schemas.microsoft.com/office/drawing/2014/main" val="2920098056"/>
                    </a:ext>
                  </a:extLst>
                </a:gridCol>
              </a:tblGrid>
              <a:tr h="232541">
                <a:tc>
                  <a:txBody>
                    <a:bodyPr/>
                    <a:lstStyle/>
                    <a:p>
                      <a:r>
                        <a:rPr lang="en-GB" sz="1800" kern="1200" dirty="0">
                          <a:solidFill>
                            <a:schemeClr val="bg1"/>
                          </a:solidFill>
                          <a:latin typeface="+mn-lt"/>
                          <a:ea typeface="+mn-ea"/>
                          <a:cs typeface="+mn-cs"/>
                        </a:rPr>
                        <a:t>Introduction</a:t>
                      </a:r>
                      <a:r>
                        <a:rPr lang="en-GB" sz="1800" dirty="0"/>
                        <a:t> :</a:t>
                      </a:r>
                    </a:p>
                  </a:txBody>
                  <a:tcPr marL="68580" marR="68580" marT="34290" marB="34290"/>
                </a:tc>
                <a:extLst>
                  <a:ext uri="{0D108BD9-81ED-4DB2-BD59-A6C34878D82A}">
                    <a16:rowId xmlns:a16="http://schemas.microsoft.com/office/drawing/2014/main" val="3379542586"/>
                  </a:ext>
                </a:extLst>
              </a:tr>
              <a:tr h="4263259">
                <a:tc>
                  <a:txBody>
                    <a:bodyPr/>
                    <a:lstStyle/>
                    <a:p>
                      <a:pPr marL="0" marR="0" lvl="0" indent="0" algn="just"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GB" sz="2400" kern="1200" dirty="0">
                          <a:solidFill>
                            <a:schemeClr val="dk1"/>
                          </a:solidFill>
                          <a:latin typeface="+mn-lt"/>
                          <a:ea typeface="+mn-ea"/>
                          <a:cs typeface="+mn-cs"/>
                        </a:rPr>
                        <a:t>You will be tasked with:</a:t>
                      </a:r>
                    </a:p>
                    <a:p>
                      <a:pPr marL="0" indent="0" algn="just">
                        <a:buFont typeface="Arial" panose="020B0604020202020204" pitchFamily="34" charset="0"/>
                        <a:buNone/>
                      </a:pPr>
                      <a:endParaRPr lang="en-GB" sz="2400" kern="1200" dirty="0">
                        <a:solidFill>
                          <a:schemeClr val="dk1"/>
                        </a:solidFill>
                        <a:latin typeface="+mn-lt"/>
                        <a:ea typeface="+mn-ea"/>
                        <a:cs typeface="+mn-cs"/>
                      </a:endParaRPr>
                    </a:p>
                    <a:p>
                      <a:pPr marL="342900" marR="0" indent="-34290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1" kern="1200" dirty="0">
                          <a:solidFill>
                            <a:schemeClr val="dk1"/>
                          </a:solidFill>
                          <a:latin typeface="+mn-lt"/>
                          <a:ea typeface="+mn-ea"/>
                          <a:cs typeface="+mn-cs"/>
                        </a:rPr>
                        <a:t>Task 1:  </a:t>
                      </a:r>
                      <a:r>
                        <a:rPr lang="en-GB" sz="2400" b="0" dirty="0">
                          <a:effectLst/>
                          <a:latin typeface="Calibri" panose="020F0502020204030204" pitchFamily="34" charset="0"/>
                          <a:ea typeface="Calibri" panose="020F0502020204030204" pitchFamily="34" charset="0"/>
                        </a:rPr>
                        <a:t>Design an IP Addressing Scheme using VLSM </a:t>
                      </a:r>
                      <a:r>
                        <a:rPr lang="en-GB" sz="2400" kern="1200" dirty="0">
                          <a:solidFill>
                            <a:schemeClr val="dk1"/>
                          </a:solidFill>
                          <a:latin typeface="+mn-lt"/>
                          <a:ea typeface="+mn-ea"/>
                          <a:cs typeface="+mn-cs"/>
                        </a:rPr>
                        <a:t>.</a:t>
                      </a:r>
                    </a:p>
                    <a:p>
                      <a:pPr marL="342900" indent="-342900" algn="just">
                        <a:buFont typeface="Arial" panose="020B0604020202020204" pitchFamily="34" charset="0"/>
                        <a:buChar char="•"/>
                      </a:pPr>
                      <a:r>
                        <a:rPr lang="en-GB" sz="2400" b="1" kern="1200" dirty="0">
                          <a:solidFill>
                            <a:schemeClr val="dk1"/>
                          </a:solidFill>
                          <a:latin typeface="+mn-lt"/>
                          <a:ea typeface="+mn-ea"/>
                          <a:cs typeface="+mn-cs"/>
                        </a:rPr>
                        <a:t>Task 2: </a:t>
                      </a:r>
                      <a:r>
                        <a:rPr lang="en-GB" sz="2400" kern="1200" dirty="0">
                          <a:solidFill>
                            <a:schemeClr val="dk1"/>
                          </a:solidFill>
                          <a:latin typeface="+mn-lt"/>
                          <a:ea typeface="+mn-ea"/>
                          <a:cs typeface="+mn-cs"/>
                        </a:rPr>
                        <a:t>Building and configuring the network.</a:t>
                      </a:r>
                    </a:p>
                    <a:p>
                      <a:pPr marL="342900" indent="-342900" algn="just">
                        <a:buFont typeface="Arial" panose="020B0604020202020204" pitchFamily="34" charset="0"/>
                        <a:buChar char="•"/>
                      </a:pPr>
                      <a:r>
                        <a:rPr lang="en-GB" sz="2400" b="1" kern="1200" dirty="0">
                          <a:solidFill>
                            <a:schemeClr val="dk1"/>
                          </a:solidFill>
                          <a:latin typeface="+mn-lt"/>
                          <a:ea typeface="+mn-ea"/>
                          <a:cs typeface="+mn-cs"/>
                        </a:rPr>
                        <a:t>Task 3: </a:t>
                      </a:r>
                      <a:r>
                        <a:rPr lang="en-GB" sz="2400" kern="1200" dirty="0">
                          <a:solidFill>
                            <a:schemeClr val="dk1"/>
                          </a:solidFill>
                          <a:latin typeface="+mn-lt"/>
                          <a:ea typeface="+mn-ea"/>
                          <a:cs typeface="+mn-cs"/>
                        </a:rPr>
                        <a:t>Implementing routing protocols.</a:t>
                      </a:r>
                    </a:p>
                    <a:p>
                      <a:pPr marL="342900" indent="-342900" algn="just">
                        <a:buFont typeface="Arial" panose="020B0604020202020204" pitchFamily="34" charset="0"/>
                        <a:buChar char="•"/>
                      </a:pPr>
                      <a:r>
                        <a:rPr lang="en-GB" sz="2400" b="1" kern="1200" dirty="0">
                          <a:solidFill>
                            <a:schemeClr val="dk1"/>
                          </a:solidFill>
                          <a:latin typeface="+mn-lt"/>
                          <a:ea typeface="+mn-ea"/>
                          <a:cs typeface="+mn-cs"/>
                        </a:rPr>
                        <a:t>Task 4: </a:t>
                      </a:r>
                      <a:r>
                        <a:rPr lang="en-GB" sz="2400" kern="1200" dirty="0">
                          <a:solidFill>
                            <a:schemeClr val="dk1"/>
                          </a:solidFill>
                          <a:latin typeface="+mn-lt"/>
                          <a:ea typeface="+mn-ea"/>
                          <a:cs typeface="+mn-cs"/>
                        </a:rPr>
                        <a:t>Conducting basic network testing. </a:t>
                      </a:r>
                    </a:p>
                    <a:p>
                      <a:pPr marL="342900" indent="-342900" algn="just">
                        <a:buFont typeface="Arial" panose="020B0604020202020204" pitchFamily="34" charset="0"/>
                        <a:buChar char="•"/>
                      </a:pPr>
                      <a:r>
                        <a:rPr lang="en-GB" sz="2400" b="1" kern="1200" dirty="0">
                          <a:solidFill>
                            <a:schemeClr val="dk1"/>
                          </a:solidFill>
                          <a:latin typeface="+mn-lt"/>
                          <a:ea typeface="+mn-ea"/>
                          <a:cs typeface="+mn-cs"/>
                        </a:rPr>
                        <a:t>Task 5: </a:t>
                      </a:r>
                      <a:r>
                        <a:rPr lang="en-GB" sz="2400" kern="1200" dirty="0">
                          <a:solidFill>
                            <a:schemeClr val="dk1"/>
                          </a:solidFill>
                          <a:latin typeface="+mn-lt"/>
                          <a:ea typeface="+mn-ea"/>
                          <a:cs typeface="+mn-cs"/>
                        </a:rPr>
                        <a:t>Provide a comprehensive report detailing your network design.</a:t>
                      </a:r>
                    </a:p>
                    <a:p>
                      <a:pPr marL="0" indent="0" algn="just">
                        <a:buFont typeface="Arial" panose="020B0604020202020204" pitchFamily="34" charset="0"/>
                        <a:buNone/>
                      </a:pPr>
                      <a:endParaRPr lang="en-GB" sz="2400"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2719988076"/>
                  </a:ext>
                </a:extLst>
              </a:tr>
            </a:tbl>
          </a:graphicData>
        </a:graphic>
      </p:graphicFrame>
    </p:spTree>
    <p:extLst>
      <p:ext uri="{BB962C8B-B14F-4D97-AF65-F5344CB8AC3E}">
        <p14:creationId xmlns:p14="http://schemas.microsoft.com/office/powerpoint/2010/main" val="3411364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253" y="2431343"/>
            <a:ext cx="7886700" cy="2393850"/>
          </a:xfrm>
        </p:spPr>
        <p:txBody>
          <a:bodyPr>
            <a:normAutofit fontScale="90000"/>
          </a:bodyPr>
          <a:lstStyle/>
          <a:p>
            <a:pPr algn="l"/>
            <a:r>
              <a:rPr lang="en-GB" sz="2025" dirty="0">
                <a:solidFill>
                  <a:srgbClr val="FFC000"/>
                </a:solidFill>
                <a:latin typeface="+mn-lt"/>
              </a:rPr>
              <a:t>Assignment 1 </a:t>
            </a:r>
            <a:r>
              <a:rPr lang="en-GB" sz="2025" dirty="0">
                <a:latin typeface="+mn-lt"/>
              </a:rPr>
              <a:t>– Design and create a simple network &amp;</a:t>
            </a:r>
            <a:br>
              <a:rPr lang="en-GB" sz="2025" dirty="0">
                <a:latin typeface="+mn-lt"/>
              </a:rPr>
            </a:br>
            <a:r>
              <a:rPr lang="en-GB" sz="1800" dirty="0">
                <a:effectLst/>
                <a:latin typeface="Calibri" panose="020F0502020204030204" pitchFamily="34" charset="0"/>
                <a:ea typeface="Calibri" panose="020F0502020204030204" pitchFamily="34" charset="0"/>
                <a:cs typeface="Arial" panose="020B0604020202020204" pitchFamily="34" charset="0"/>
              </a:rPr>
              <a:t>1000</a:t>
            </a:r>
            <a:r>
              <a:rPr lang="en-GB" sz="2025" dirty="0">
                <a:effectLst/>
                <a:latin typeface="+mn-lt"/>
                <a:ea typeface="Calibri" panose="020F0502020204030204" pitchFamily="34" charset="0"/>
                <a:cs typeface="Arial" panose="020B0604020202020204" pitchFamily="34" charset="0"/>
              </a:rPr>
              <a:t>-</a:t>
            </a:r>
            <a:r>
              <a:rPr lang="en-GB" sz="2025" dirty="0">
                <a:latin typeface="+mn-lt"/>
              </a:rPr>
              <a:t>word  report</a:t>
            </a:r>
            <a:br>
              <a:rPr lang="en-GB" sz="2025" dirty="0">
                <a:latin typeface="+mn-lt"/>
              </a:rPr>
            </a:br>
            <a:br>
              <a:rPr lang="en-GB" sz="2025" dirty="0">
                <a:latin typeface="+mn-lt"/>
              </a:rPr>
            </a:br>
            <a:r>
              <a:rPr lang="en-GB" sz="2025" dirty="0">
                <a:latin typeface="+mn-lt"/>
              </a:rPr>
              <a:t> </a:t>
            </a:r>
            <a:br>
              <a:rPr lang="en-GB" sz="2025" dirty="0">
                <a:latin typeface="+mn-lt"/>
              </a:rPr>
            </a:br>
            <a:br>
              <a:rPr lang="en-GB" sz="2025" dirty="0">
                <a:latin typeface="+mn-lt"/>
              </a:rPr>
            </a:br>
            <a:br>
              <a:rPr lang="en-GB" sz="2025" dirty="0">
                <a:latin typeface="+mn-lt"/>
              </a:rPr>
            </a:br>
            <a:r>
              <a:rPr lang="en-GB" sz="2025" dirty="0">
                <a:solidFill>
                  <a:srgbClr val="FFC000"/>
                </a:solidFill>
                <a:latin typeface="+mn-lt"/>
              </a:rPr>
              <a:t>Assignment 2 </a:t>
            </a:r>
            <a:r>
              <a:rPr lang="en-GB" sz="2025" dirty="0">
                <a:latin typeface="+mn-lt"/>
              </a:rPr>
              <a:t>– </a:t>
            </a:r>
            <a:r>
              <a:rPr lang="en-GB" sz="2000" dirty="0">
                <a:highlight>
                  <a:srgbClr val="FFFF00"/>
                </a:highlight>
                <a:latin typeface="+mn-lt"/>
              </a:rPr>
              <a:t>Online Multiple-Choice test (90 minutes). </a:t>
            </a:r>
            <a:br>
              <a:rPr lang="en-GB" sz="2700" dirty="0"/>
            </a:br>
            <a:endParaRPr lang="en-GB" sz="2700" dirty="0"/>
          </a:p>
        </p:txBody>
      </p:sp>
      <p:sp>
        <p:nvSpPr>
          <p:cNvPr id="3" name="TextBox 2"/>
          <p:cNvSpPr txBox="1"/>
          <p:nvPr/>
        </p:nvSpPr>
        <p:spPr>
          <a:xfrm>
            <a:off x="5867400" y="2360373"/>
            <a:ext cx="2364827" cy="461665"/>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GB" sz="2400" dirty="0"/>
              <a:t>23/05/20256pm</a:t>
            </a:r>
          </a:p>
        </p:txBody>
      </p:sp>
      <p:sp>
        <p:nvSpPr>
          <p:cNvPr id="5" name="TextBox 4"/>
          <p:cNvSpPr txBox="1"/>
          <p:nvPr/>
        </p:nvSpPr>
        <p:spPr>
          <a:xfrm>
            <a:off x="6121951" y="3886659"/>
            <a:ext cx="2364827" cy="461665"/>
          </a:xfrm>
          <a:prstGeom prst="rect">
            <a:avLst/>
          </a:prstGeom>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GB" sz="2400" dirty="0"/>
              <a:t>Last week w6</a:t>
            </a:r>
          </a:p>
        </p:txBody>
      </p:sp>
      <p:sp>
        <p:nvSpPr>
          <p:cNvPr id="6" name="Title 3">
            <a:extLst>
              <a:ext uri="{FF2B5EF4-FFF2-40B4-BE49-F238E27FC236}">
                <a16:creationId xmlns:a16="http://schemas.microsoft.com/office/drawing/2014/main" id="{2D6F2D56-A5D8-4C2C-9423-19A6F688E428}"/>
              </a:ext>
            </a:extLst>
          </p:cNvPr>
          <p:cNvSpPr txBox="1">
            <a:spLocks/>
          </p:cNvSpPr>
          <p:nvPr/>
        </p:nvSpPr>
        <p:spPr>
          <a:xfrm>
            <a:off x="628253" y="1232297"/>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300" b="1" dirty="0">
                <a:solidFill>
                  <a:srgbClr val="FFC000"/>
                </a:solidFill>
                <a:latin typeface="+mn-lt"/>
                <a:cs typeface="Arial" panose="020B0604020202020204" pitchFamily="34" charset="0"/>
              </a:rPr>
              <a:t>Assignments</a:t>
            </a:r>
            <a:endParaRPr lang="en-GB" sz="3300" dirty="0">
              <a:solidFill>
                <a:srgbClr val="FFC000"/>
              </a:solidFill>
              <a:latin typeface="+mn-lt"/>
              <a:cs typeface="Arial" panose="020B0604020202020204" pitchFamily="34" charset="0"/>
            </a:endParaRPr>
          </a:p>
        </p:txBody>
      </p:sp>
      <p:sp>
        <p:nvSpPr>
          <p:cNvPr id="4" name="Oval 3">
            <a:extLst>
              <a:ext uri="{FF2B5EF4-FFF2-40B4-BE49-F238E27FC236}">
                <a16:creationId xmlns:a16="http://schemas.microsoft.com/office/drawing/2014/main" id="{4146C085-0AC0-E57B-4516-8FBEF8EAB6C2}"/>
              </a:ext>
            </a:extLst>
          </p:cNvPr>
          <p:cNvSpPr/>
          <p:nvPr/>
        </p:nvSpPr>
        <p:spPr>
          <a:xfrm>
            <a:off x="342503" y="3419078"/>
            <a:ext cx="8458200" cy="145644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55700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iyscsgu5xb8ze7hqtb7tt2teey48k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png"/></Relationships>
</file>

<file path=ppt/webextensions/webextension1.xml><?xml version="1.0" encoding="utf-8"?>
<we:webextension xmlns:we="http://schemas.microsoft.com/office/webextensions/webextension/2010/11" id="{F3DA33A9-8204-48E8-8007-75457258FA48}">
  <we:reference id="4f6160f0-3339-47d0-9fd2-7d10a3e86c34" version="4.3.0.0" store="EXCatalog" storeType="EXCatalog"/>
  <we:alternateReferences>
    <we:reference id="WA104379261" version="4.3.0.0" store="en-GB" storeType="OMEX"/>
  </we:alternateReferences>
  <we:properties>
    <we:property name="MENTIMETER_QUESTION_ID_KEY" value="&quot;117eqra3oet9&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4660</TotalTime>
  <Words>2799</Words>
  <Application>Microsoft Office PowerPoint</Application>
  <PresentationFormat>On-screen Show (4:3)</PresentationFormat>
  <Paragraphs>528</Paragraphs>
  <Slides>71</Slides>
  <Notes>4</Notes>
  <HiddenSlides>0</HiddenSlides>
  <MMClips>3</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71</vt:i4>
      </vt:variant>
    </vt:vector>
  </HeadingPairs>
  <TitlesOfParts>
    <vt:vector size="82" baseType="lpstr">
      <vt:lpstr>ＭＳ Ｐゴシック</vt:lpstr>
      <vt:lpstr>Arial</vt:lpstr>
      <vt:lpstr>Arial MT</vt:lpstr>
      <vt:lpstr>Calibri</vt:lpstr>
      <vt:lpstr>Helvetica</vt:lpstr>
      <vt:lpstr>Söhne</vt:lpstr>
      <vt:lpstr>Wingdings</vt:lpstr>
      <vt:lpstr>Work Sans</vt:lpstr>
      <vt:lpstr>Office Theme</vt:lpstr>
      <vt:lpstr>1_Office Theme</vt:lpstr>
      <vt:lpstr>2_Office Theme</vt:lpstr>
      <vt:lpstr>Networking</vt:lpstr>
      <vt:lpstr>Welcome!</vt:lpstr>
      <vt:lpstr>Weekly Schedule</vt:lpstr>
      <vt:lpstr>Course Objectives</vt:lpstr>
      <vt:lpstr>Assignment 1 – Design and create a simple network &amp; 1000-word  report      Assignment 2 – Online Multiple Choice test (90 minutes).  </vt:lpstr>
      <vt:lpstr>Learning Outcomes</vt:lpstr>
      <vt:lpstr>Assignment 1</vt:lpstr>
      <vt:lpstr>Assignment 1</vt:lpstr>
      <vt:lpstr>Assignment 1 – Design and create a simple network &amp; 1000-word  report      Assignment 2 – Online Multiple-Choice test (90 minutes).  </vt:lpstr>
      <vt:lpstr>Learning Outcomes</vt:lpstr>
      <vt:lpstr>Assignment 2</vt:lpstr>
      <vt:lpstr>Let’s get started!</vt:lpstr>
      <vt:lpstr>What is Computer network?</vt:lpstr>
      <vt:lpstr>What is a Computer Network?</vt:lpstr>
      <vt:lpstr>What is a Computer Network?</vt:lpstr>
      <vt:lpstr>What is a Purpose Of Network ?</vt:lpstr>
      <vt:lpstr>What is a Purpose Of Network ?</vt:lpstr>
      <vt:lpstr>What is a Purpose Of Network ?</vt:lpstr>
      <vt:lpstr>What is a Purpose Of Network ?</vt:lpstr>
      <vt:lpstr>What is a Purpose Of Network ?</vt:lpstr>
      <vt:lpstr>What is a Purpose Of Network ?</vt:lpstr>
      <vt:lpstr>What is a Purpose Of Network ?</vt:lpstr>
      <vt:lpstr>What is a Purpose Of Network ?</vt:lpstr>
      <vt:lpstr>What is a Purpose Of Network ?</vt:lpstr>
      <vt:lpstr>Types of Networks</vt:lpstr>
      <vt:lpstr>Types of Networks</vt:lpstr>
      <vt:lpstr>Types of Networks</vt:lpstr>
      <vt:lpstr>Types of Networks</vt:lpstr>
      <vt:lpstr>Types of Networks</vt:lpstr>
      <vt:lpstr>Types of Networks</vt:lpstr>
      <vt:lpstr>Types of Networks</vt:lpstr>
      <vt:lpstr>Network components</vt:lpstr>
      <vt:lpstr>Network components</vt:lpstr>
      <vt:lpstr>Network components</vt:lpstr>
      <vt:lpstr>Network Devices  </vt:lpstr>
      <vt:lpstr>Network Devices  </vt:lpstr>
      <vt:lpstr>Network Devices  </vt:lpstr>
      <vt:lpstr>Network Devices  </vt:lpstr>
      <vt:lpstr>Network Devices  </vt:lpstr>
      <vt:lpstr>Network Devices  </vt:lpstr>
      <vt:lpstr>Network Devices  </vt:lpstr>
      <vt:lpstr>Network Devices  </vt:lpstr>
      <vt:lpstr>Network Devices  </vt:lpstr>
      <vt:lpstr>Network Devices  </vt:lpstr>
      <vt:lpstr>Network Devices  </vt:lpstr>
      <vt:lpstr>Network Devices  </vt:lpstr>
      <vt:lpstr>Network Devices  </vt:lpstr>
      <vt:lpstr>Network Devices  </vt:lpstr>
      <vt:lpstr>Network Devices  </vt:lpstr>
      <vt:lpstr>Network Media</vt:lpstr>
      <vt:lpstr>Network Media</vt:lpstr>
      <vt:lpstr>Network Media</vt:lpstr>
      <vt:lpstr>Network Media</vt:lpstr>
      <vt:lpstr>Network Media</vt:lpstr>
      <vt:lpstr>Network Media</vt:lpstr>
      <vt:lpstr>Network Media</vt:lpstr>
      <vt:lpstr>Network Media</vt:lpstr>
      <vt:lpstr>Network Media</vt:lpstr>
      <vt:lpstr>Network interface cards</vt:lpstr>
      <vt:lpstr>Network interface cards</vt:lpstr>
      <vt:lpstr>Network interface cards</vt:lpstr>
      <vt:lpstr>Network interface cards</vt:lpstr>
      <vt:lpstr>MAC address</vt:lpstr>
      <vt:lpstr>MAC address</vt:lpstr>
      <vt:lpstr>Network protocols</vt:lpstr>
      <vt:lpstr>Network protocols</vt:lpstr>
      <vt:lpstr>Network Topology</vt:lpstr>
      <vt:lpstr>Bus Topology</vt:lpstr>
      <vt:lpstr>Star Topology</vt:lpstr>
      <vt:lpstr>Ring Topology</vt:lpstr>
      <vt:lpstr>Mesh Topology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Information Security</dc:title>
  <dc:creator>meyadat</dc:creator>
  <cp:lastModifiedBy>Mohamed Gorada</cp:lastModifiedBy>
  <cp:revision>11</cp:revision>
  <dcterms:created xsi:type="dcterms:W3CDTF">2023-03-05T13:09:23Z</dcterms:created>
  <dcterms:modified xsi:type="dcterms:W3CDTF">2025-05-01T11:34:32Z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2018-02-23T00:00:00Z</vt:filetime>
  </property>
  <property fmtid="{D5CDD505-2E9C-101B-9397-08002B2CF9AE}" pid="3" name="Creator">
    <vt:lpwstr>Microsoft® PowerPoint® 2016</vt:lpwstr>
  </property>
  <property fmtid="{D5CDD505-2E9C-101B-9397-08002B2CF9AE}" pid="4" name="LastSaved">
    <vt:filetime>2023-03-05T00:00:00Z</vt:filetime>
  </property>
</Properties>
</file>